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15"/>
  </p:notesMasterIdLst>
  <p:sldIdLst>
    <p:sldId id="256" r:id="rId2"/>
    <p:sldId id="264" r:id="rId3"/>
    <p:sldId id="281" r:id="rId4"/>
    <p:sldId id="302" r:id="rId5"/>
    <p:sldId id="303" r:id="rId6"/>
    <p:sldId id="307" r:id="rId7"/>
    <p:sldId id="312" r:id="rId8"/>
    <p:sldId id="311" r:id="rId9"/>
    <p:sldId id="314" r:id="rId10"/>
    <p:sldId id="308" r:id="rId11"/>
    <p:sldId id="310" r:id="rId12"/>
    <p:sldId id="306" r:id="rId13"/>
    <p:sldId id="29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41" autoAdjust="0"/>
  </p:normalViewPr>
  <p:slideViewPr>
    <p:cSldViewPr snapToGrid="0">
      <p:cViewPr varScale="1">
        <p:scale>
          <a:sx n="81" d="100"/>
          <a:sy n="81" d="100"/>
        </p:scale>
        <p:origin x="754"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4161F128-FBC3-4E39-B6A1-34C7B5EF323B}">
      <dgm:prSet/>
      <dgm:spPr/>
      <dgm:t>
        <a:bodyPr/>
        <a:lstStyle/>
        <a:p>
          <a:endParaRPr lang="zh-CN" altLang="en-US" dirty="0">
            <a:latin typeface="+mn-lt"/>
            <a:ea typeface="+mn-ea"/>
            <a:cs typeface="+mn-ea"/>
            <a:sym typeface="+mn-lt"/>
          </a:endParaRPr>
        </a:p>
      </dgm:t>
    </dgm:pt>
    <dgm:pt modelId="{A35B93DF-E8B8-45C9-9825-017E52611F06}" type="parTrans" cxnId="{3BFD3D78-BDB1-4D69-9878-BFC1C0E8940E}">
      <dgm:prSet/>
      <dgm:spPr/>
      <dgm:t>
        <a:bodyPr/>
        <a:lstStyle/>
        <a:p>
          <a:endParaRPr lang="zh-CN" altLang="en-US"/>
        </a:p>
      </dgm:t>
    </dgm:pt>
    <dgm:pt modelId="{63B53EA4-050B-4C97-ABB7-336EE0895839}" type="sibTrans" cxnId="{3BFD3D78-BDB1-4D69-9878-BFC1C0E8940E}">
      <dgm:prSet/>
      <dgm:spPr/>
      <dgm:t>
        <a:bodyPr/>
        <a:lstStyle/>
        <a:p>
          <a:endParaRPr lang="zh-CN" altLang="en-US"/>
        </a:p>
      </dgm:t>
    </dgm:pt>
    <dgm:pt modelId="{CD4F4671-ACDE-4C23-B362-6ADD372920AA}">
      <dgm:prSet/>
      <dgm:spPr/>
      <dgm:t>
        <a:bodyPr/>
        <a:lstStyle/>
        <a:p>
          <a:endParaRPr lang="zh-CN" altLang="en-US">
            <a:latin typeface="+mn-lt"/>
            <a:ea typeface="+mn-ea"/>
            <a:cs typeface="+mn-ea"/>
            <a:sym typeface="+mn-lt"/>
          </a:endParaRPr>
        </a:p>
      </dgm:t>
    </dgm:pt>
    <dgm:pt modelId="{9844862B-BB9A-421C-AD39-9090704A225C}" type="parTrans" cxnId="{1E361C5B-C889-40A8-9F83-B2281D9B8DB2}">
      <dgm:prSet/>
      <dgm:spPr/>
      <dgm:t>
        <a:bodyPr/>
        <a:lstStyle/>
        <a:p>
          <a:endParaRPr lang="zh-CN" altLang="en-US"/>
        </a:p>
      </dgm:t>
    </dgm:pt>
    <dgm:pt modelId="{53EE4BE0-D329-42F6-AF46-D3F130E439E5}" type="sibTrans" cxnId="{1E361C5B-C889-40A8-9F83-B2281D9B8DB2}">
      <dgm:prSet/>
      <dgm:spPr/>
      <dgm:t>
        <a:bodyPr/>
        <a:lstStyle/>
        <a:p>
          <a:endParaRPr lang="zh-CN" altLang="en-US"/>
        </a:p>
      </dgm:t>
    </dgm:pt>
    <dgm:pt modelId="{6C8FAB9A-5ED5-4ED1-9385-16D9E48DD3D8}">
      <dgm:prSet/>
      <dgm:spPr/>
      <dgm:t>
        <a:bodyPr/>
        <a:lstStyle/>
        <a:p>
          <a:endParaRPr lang="zh-CN" altLang="en-US">
            <a:latin typeface="+mn-lt"/>
            <a:ea typeface="+mn-ea"/>
            <a:cs typeface="+mn-ea"/>
            <a:sym typeface="+mn-lt"/>
          </a:endParaRPr>
        </a:p>
      </dgm:t>
    </dgm:pt>
    <dgm:pt modelId="{FD67ED7A-1D06-481B-86AC-D8229A40D605}" type="parTrans" cxnId="{0E527868-A474-4F59-8B7D-8A0CF5A07AEA}">
      <dgm:prSet/>
      <dgm:spPr/>
      <dgm:t>
        <a:bodyPr/>
        <a:lstStyle/>
        <a:p>
          <a:endParaRPr lang="zh-CN" altLang="en-US"/>
        </a:p>
      </dgm:t>
    </dgm:pt>
    <dgm:pt modelId="{F36694EA-FC93-4EFA-812E-E91E7293C4B2}" type="sibTrans" cxnId="{0E527868-A474-4F59-8B7D-8A0CF5A07AEA}">
      <dgm:prSet/>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Y="450"/>
      <dgm:spPr>
        <a:blipFill>
          <a:blip xmlns:r="http://schemas.openxmlformats.org/officeDocument/2006/relationships" r:embed="rId1">
            <a:extLst>
              <a:ext uri="{28A0092B-C50C-407E-A947-70E740481C1C}">
                <a14:useLocalDpi xmlns:a14="http://schemas.microsoft.com/office/drawing/2010/main" val="0"/>
              </a:ext>
            </a:extLst>
          </a:blip>
          <a:srcRect/>
          <a:stretch>
            <a:fillRect t="-119000" b="-119000"/>
          </a:stretch>
        </a:blipFill>
        <a:ln>
          <a:noFill/>
        </a:ln>
      </dgm:spPr>
    </dgm:pt>
  </dgm:ptLst>
  <dgm:cxnLst>
    <dgm:cxn modelId="{1E361C5B-C889-40A8-9F83-B2281D9B8DB2}" srcId="{9E4703A2-10FB-4869-A797-1EE97028710B}" destId="{CD4F4671-ACDE-4C23-B362-6ADD372920AA}" srcOrd="1" destOrd="0" parTransId="{9844862B-BB9A-421C-AD39-9090704A225C}" sibTransId="{53EE4BE0-D329-42F6-AF46-D3F130E439E5}"/>
    <dgm:cxn modelId="{0E527868-A474-4F59-8B7D-8A0CF5A07AEA}" srcId="{9E4703A2-10FB-4869-A797-1EE97028710B}" destId="{6C8FAB9A-5ED5-4ED1-9385-16D9E48DD3D8}" srcOrd="2" destOrd="0" parTransId="{FD67ED7A-1D06-481B-86AC-D8229A40D605}" sibTransId="{F36694EA-FC93-4EFA-812E-E91E7293C4B2}"/>
    <dgm:cxn modelId="{3BFD3D78-BDB1-4D69-9878-BFC1C0E8940E}" srcId="{9E4703A2-10FB-4869-A797-1EE97028710B}" destId="{4161F128-FBC3-4E39-B6A1-34C7B5EF323B}" srcOrd="0" destOrd="0" parTransId="{A35B93DF-E8B8-45C9-9825-017E52611F06}" sibTransId="{63B53EA4-050B-4C97-ABB7-336EE0895839}"/>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12192000" cy="203051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19000" b="-11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7FAE1-3CDB-4B16-9900-BC826497684B}" type="datetimeFigureOut">
              <a:rPr lang="zh-CN" altLang="en-US" smtClean="0"/>
              <a:t>2019/5/6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CE8A3-6E88-4043-A1FA-B2CB20BAFD6F}" type="slidenum">
              <a:rPr lang="zh-CN" altLang="en-US" smtClean="0"/>
              <a:t>‹#›</a:t>
            </a:fld>
            <a:endParaRPr lang="zh-CN" altLang="en-US"/>
          </a:p>
        </p:txBody>
      </p:sp>
    </p:spTree>
    <p:extLst>
      <p:ext uri="{BB962C8B-B14F-4D97-AF65-F5344CB8AC3E}">
        <p14:creationId xmlns:p14="http://schemas.microsoft.com/office/powerpoint/2010/main" val="1921463184"/>
      </p:ext>
    </p:extLst>
  </p:cSld>
  <p:clrMap bg1="lt1" tx1="dk1" bg2="lt2" tx2="dk2" accent1="accent1" accent2="accent2" accent3="accent3" accent4="accent4" accent5="accent5" accent6="accent6" hlink="hlink" folHlink="folHlink"/>
  <p:notesStyle>
    <a:lvl1pPr marL="0" algn="l" defTabSz="914350" rtl="0" eaLnBrk="1" latinLnBrk="0" hangingPunct="1">
      <a:defRPr sz="1200" kern="1200">
        <a:solidFill>
          <a:schemeClr val="tx1"/>
        </a:solidFill>
        <a:latin typeface="+mn-lt"/>
        <a:ea typeface="+mn-ea"/>
        <a:cs typeface="+mn-cs"/>
      </a:defRPr>
    </a:lvl1pPr>
    <a:lvl2pPr marL="457176" algn="l" defTabSz="914350" rtl="0" eaLnBrk="1" latinLnBrk="0" hangingPunct="1">
      <a:defRPr sz="1200" kern="1200">
        <a:solidFill>
          <a:schemeClr val="tx1"/>
        </a:solidFill>
        <a:latin typeface="+mn-lt"/>
        <a:ea typeface="+mn-ea"/>
        <a:cs typeface="+mn-cs"/>
      </a:defRPr>
    </a:lvl2pPr>
    <a:lvl3pPr marL="914350" algn="l" defTabSz="914350" rtl="0" eaLnBrk="1" latinLnBrk="0" hangingPunct="1">
      <a:defRPr sz="1200" kern="1200">
        <a:solidFill>
          <a:schemeClr val="tx1"/>
        </a:solidFill>
        <a:latin typeface="+mn-lt"/>
        <a:ea typeface="+mn-ea"/>
        <a:cs typeface="+mn-cs"/>
      </a:defRPr>
    </a:lvl3pPr>
    <a:lvl4pPr marL="1371526" algn="l" defTabSz="914350" rtl="0" eaLnBrk="1" latinLnBrk="0" hangingPunct="1">
      <a:defRPr sz="1200" kern="1200">
        <a:solidFill>
          <a:schemeClr val="tx1"/>
        </a:solidFill>
        <a:latin typeface="+mn-lt"/>
        <a:ea typeface="+mn-ea"/>
        <a:cs typeface="+mn-cs"/>
      </a:defRPr>
    </a:lvl4pPr>
    <a:lvl5pPr marL="1828700" algn="l" defTabSz="914350" rtl="0" eaLnBrk="1" latinLnBrk="0" hangingPunct="1">
      <a:defRPr sz="1200" kern="1200">
        <a:solidFill>
          <a:schemeClr val="tx1"/>
        </a:solidFill>
        <a:latin typeface="+mn-lt"/>
        <a:ea typeface="+mn-ea"/>
        <a:cs typeface="+mn-cs"/>
      </a:defRPr>
    </a:lvl5pPr>
    <a:lvl6pPr marL="2285876" algn="l" defTabSz="914350" rtl="0" eaLnBrk="1" latinLnBrk="0" hangingPunct="1">
      <a:defRPr sz="1200" kern="1200">
        <a:solidFill>
          <a:schemeClr val="tx1"/>
        </a:solidFill>
        <a:latin typeface="+mn-lt"/>
        <a:ea typeface="+mn-ea"/>
        <a:cs typeface="+mn-cs"/>
      </a:defRPr>
    </a:lvl6pPr>
    <a:lvl7pPr marL="2743050" algn="l" defTabSz="914350" rtl="0" eaLnBrk="1" latinLnBrk="0" hangingPunct="1">
      <a:defRPr sz="1200" kern="1200">
        <a:solidFill>
          <a:schemeClr val="tx1"/>
        </a:solidFill>
        <a:latin typeface="+mn-lt"/>
        <a:ea typeface="+mn-ea"/>
        <a:cs typeface="+mn-cs"/>
      </a:defRPr>
    </a:lvl7pPr>
    <a:lvl8pPr marL="3200226" algn="l" defTabSz="914350" rtl="0" eaLnBrk="1" latinLnBrk="0" hangingPunct="1">
      <a:defRPr sz="1200" kern="1200">
        <a:solidFill>
          <a:schemeClr val="tx1"/>
        </a:solidFill>
        <a:latin typeface="+mn-lt"/>
        <a:ea typeface="+mn-ea"/>
        <a:cs typeface="+mn-cs"/>
      </a:defRPr>
    </a:lvl8pPr>
    <a:lvl9pPr marL="3657401" algn="l" defTabSz="91435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47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6"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grpSp>
        <p:nvGrpSpPr>
          <p:cNvPr id="7" name="组合 6"/>
          <p:cNvGrpSpPr/>
          <p:nvPr userDrawn="1"/>
        </p:nvGrpSpPr>
        <p:grpSpPr>
          <a:xfrm>
            <a:off x="680554" y="6220914"/>
            <a:ext cx="1395392" cy="357686"/>
            <a:chOff x="504825" y="327025"/>
            <a:chExt cx="2482851" cy="636440"/>
          </a:xfrm>
        </p:grpSpPr>
        <p:pic>
          <p:nvPicPr>
            <p:cNvPr id="8" name="图片 7"/>
            <p:cNvPicPr>
              <a:picLocks noChangeAspect="1"/>
            </p:cNvPicPr>
            <p:nvPr/>
          </p:nvPicPr>
          <p:blipFill rotWithShape="1">
            <a:blip r:embed="rId2" cstate="email">
              <a:extLst>
                <a:ext uri="{28A0092B-C50C-407E-A947-70E740481C1C}">
                  <a14:useLocalDpi xmlns:a14="http://schemas.microsoft.com/office/drawing/2010/main"/>
                </a:ext>
              </a:extLst>
            </a:blip>
            <a:srcRect l="8955" t="8651" r="74262" b="8651"/>
            <a:stretch/>
          </p:blipFill>
          <p:spPr>
            <a:xfrm>
              <a:off x="504825" y="327025"/>
              <a:ext cx="593725" cy="636440"/>
            </a:xfrm>
            <a:prstGeom prst="rect">
              <a:avLst/>
            </a:prstGeom>
          </p:spPr>
        </p:pic>
        <p:pic>
          <p:nvPicPr>
            <p:cNvPr id="9" name="图片 8"/>
            <p:cNvPicPr>
              <a:picLocks noChangeAspect="1"/>
            </p:cNvPicPr>
            <p:nvPr/>
          </p:nvPicPr>
          <p:blipFill rotWithShape="1">
            <a:blip r:embed="rId2" cstate="email">
              <a:extLst>
                <a:ext uri="{28A0092B-C50C-407E-A947-70E740481C1C}">
                  <a14:useLocalDpi xmlns:a14="http://schemas.microsoft.com/office/drawing/2010/main"/>
                </a:ext>
              </a:extLst>
            </a:blip>
            <a:srcRect l="36206" t="8651" r="14969" b="8651"/>
            <a:stretch/>
          </p:blipFill>
          <p:spPr>
            <a:xfrm>
              <a:off x="1260475" y="327025"/>
              <a:ext cx="1727201" cy="636440"/>
            </a:xfrm>
            <a:prstGeom prst="rect">
              <a:avLst/>
            </a:prstGeom>
          </p:spPr>
        </p:pic>
      </p:grpSp>
    </p:spTree>
    <p:extLst>
      <p:ext uri="{BB962C8B-B14F-4D97-AF65-F5344CB8AC3E}">
        <p14:creationId xmlns:p14="http://schemas.microsoft.com/office/powerpoint/2010/main" val="262153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cxnSp>
        <p:nvCxnSpPr>
          <p:cNvPr id="3" name="直接连接符 2"/>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grpSp>
        <p:nvGrpSpPr>
          <p:cNvPr id="13" name="组合 12"/>
          <p:cNvGrpSpPr/>
          <p:nvPr userDrawn="1"/>
        </p:nvGrpSpPr>
        <p:grpSpPr>
          <a:xfrm>
            <a:off x="680554" y="6220914"/>
            <a:ext cx="1395392" cy="357686"/>
            <a:chOff x="504825" y="327025"/>
            <a:chExt cx="2482851" cy="63644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l="8955" t="8651" r="74262" b="8651"/>
            <a:stretch/>
          </p:blipFill>
          <p:spPr>
            <a:xfrm>
              <a:off x="504825" y="327025"/>
              <a:ext cx="593725" cy="636440"/>
            </a:xfrm>
            <a:prstGeom prst="rect">
              <a:avLst/>
            </a:prstGeom>
          </p:spPr>
        </p:pic>
        <p:pic>
          <p:nvPicPr>
            <p:cNvPr id="15" name="图片 14"/>
            <p:cNvPicPr>
              <a:picLocks noChangeAspect="1"/>
            </p:cNvPicPr>
            <p:nvPr/>
          </p:nvPicPr>
          <p:blipFill rotWithShape="1">
            <a:blip r:embed="rId2" cstate="email">
              <a:extLst>
                <a:ext uri="{28A0092B-C50C-407E-A947-70E740481C1C}">
                  <a14:useLocalDpi xmlns:a14="http://schemas.microsoft.com/office/drawing/2010/main"/>
                </a:ext>
              </a:extLst>
            </a:blip>
            <a:srcRect l="36206" t="8651" r="14969" b="8651"/>
            <a:stretch/>
          </p:blipFill>
          <p:spPr>
            <a:xfrm>
              <a:off x="1260475" y="327025"/>
              <a:ext cx="1727201" cy="636440"/>
            </a:xfrm>
            <a:prstGeom prst="rect">
              <a:avLst/>
            </a:prstGeom>
          </p:spPr>
        </p:pic>
      </p:grpSp>
      <p:sp>
        <p:nvSpPr>
          <p:cNvPr id="17"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8"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247227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grpSp>
        <p:nvGrpSpPr>
          <p:cNvPr id="13" name="组合 12"/>
          <p:cNvGrpSpPr/>
          <p:nvPr userDrawn="1"/>
        </p:nvGrpSpPr>
        <p:grpSpPr>
          <a:xfrm>
            <a:off x="680554" y="6220914"/>
            <a:ext cx="1395392" cy="357686"/>
            <a:chOff x="504825" y="327025"/>
            <a:chExt cx="2482851" cy="63644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l="8955" t="8651" r="74262" b="8651"/>
            <a:stretch/>
          </p:blipFill>
          <p:spPr>
            <a:xfrm>
              <a:off x="504825" y="327025"/>
              <a:ext cx="593725" cy="636440"/>
            </a:xfrm>
            <a:prstGeom prst="rect">
              <a:avLst/>
            </a:prstGeom>
          </p:spPr>
        </p:pic>
        <p:pic>
          <p:nvPicPr>
            <p:cNvPr id="15" name="图片 14"/>
            <p:cNvPicPr>
              <a:picLocks noChangeAspect="1"/>
            </p:cNvPicPr>
            <p:nvPr/>
          </p:nvPicPr>
          <p:blipFill rotWithShape="1">
            <a:blip r:embed="rId2" cstate="email">
              <a:extLst>
                <a:ext uri="{28A0092B-C50C-407E-A947-70E740481C1C}">
                  <a14:useLocalDpi xmlns:a14="http://schemas.microsoft.com/office/drawing/2010/main"/>
                </a:ext>
              </a:extLst>
            </a:blip>
            <a:srcRect l="36206" t="8651" r="14969" b="8651"/>
            <a:stretch/>
          </p:blipFill>
          <p:spPr>
            <a:xfrm>
              <a:off x="1260475" y="327025"/>
              <a:ext cx="1727201" cy="636440"/>
            </a:xfrm>
            <a:prstGeom prst="rect">
              <a:avLst/>
            </a:prstGeom>
          </p:spPr>
        </p:pic>
      </p:gr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147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grpSp>
        <p:nvGrpSpPr>
          <p:cNvPr id="13" name="组合 12"/>
          <p:cNvGrpSpPr/>
          <p:nvPr userDrawn="1"/>
        </p:nvGrpSpPr>
        <p:grpSpPr>
          <a:xfrm>
            <a:off x="680554" y="6220914"/>
            <a:ext cx="1395392" cy="357686"/>
            <a:chOff x="504825" y="327025"/>
            <a:chExt cx="2482851" cy="63644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l="8955" t="8651" r="74262" b="8651"/>
            <a:stretch/>
          </p:blipFill>
          <p:spPr>
            <a:xfrm>
              <a:off x="504825" y="327025"/>
              <a:ext cx="593725" cy="636440"/>
            </a:xfrm>
            <a:prstGeom prst="rect">
              <a:avLst/>
            </a:prstGeom>
          </p:spPr>
        </p:pic>
        <p:pic>
          <p:nvPicPr>
            <p:cNvPr id="15" name="图片 14"/>
            <p:cNvPicPr>
              <a:picLocks noChangeAspect="1"/>
            </p:cNvPicPr>
            <p:nvPr/>
          </p:nvPicPr>
          <p:blipFill rotWithShape="1">
            <a:blip r:embed="rId2" cstate="email">
              <a:extLst>
                <a:ext uri="{28A0092B-C50C-407E-A947-70E740481C1C}">
                  <a14:useLocalDpi xmlns:a14="http://schemas.microsoft.com/office/drawing/2010/main"/>
                </a:ext>
              </a:extLst>
            </a:blip>
            <a:srcRect l="36206" t="8651" r="14969" b="8651"/>
            <a:stretch/>
          </p:blipFill>
          <p:spPr>
            <a:xfrm>
              <a:off x="1260475" y="327025"/>
              <a:ext cx="1727201" cy="636440"/>
            </a:xfrm>
            <a:prstGeom prst="rect">
              <a:avLst/>
            </a:prstGeom>
          </p:spPr>
        </p:pic>
      </p:gr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19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grpSp>
        <p:nvGrpSpPr>
          <p:cNvPr id="13" name="组合 12"/>
          <p:cNvGrpSpPr/>
          <p:nvPr userDrawn="1"/>
        </p:nvGrpSpPr>
        <p:grpSpPr>
          <a:xfrm>
            <a:off x="680554" y="6220914"/>
            <a:ext cx="1395392" cy="357686"/>
            <a:chOff x="504825" y="327025"/>
            <a:chExt cx="2482851" cy="63644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l="8955" t="8651" r="74262" b="8651"/>
            <a:stretch/>
          </p:blipFill>
          <p:spPr>
            <a:xfrm>
              <a:off x="504825" y="327025"/>
              <a:ext cx="593725" cy="636440"/>
            </a:xfrm>
            <a:prstGeom prst="rect">
              <a:avLst/>
            </a:prstGeom>
          </p:spPr>
        </p:pic>
        <p:pic>
          <p:nvPicPr>
            <p:cNvPr id="15" name="图片 14"/>
            <p:cNvPicPr>
              <a:picLocks noChangeAspect="1"/>
            </p:cNvPicPr>
            <p:nvPr/>
          </p:nvPicPr>
          <p:blipFill rotWithShape="1">
            <a:blip r:embed="rId2" cstate="email">
              <a:extLst>
                <a:ext uri="{28A0092B-C50C-407E-A947-70E740481C1C}">
                  <a14:useLocalDpi xmlns:a14="http://schemas.microsoft.com/office/drawing/2010/main"/>
                </a:ext>
              </a:extLst>
            </a:blip>
            <a:srcRect l="36206" t="8651" r="14969" b="8651"/>
            <a:stretch/>
          </p:blipFill>
          <p:spPr>
            <a:xfrm>
              <a:off x="1260475" y="327025"/>
              <a:ext cx="1727201" cy="636440"/>
            </a:xfrm>
            <a:prstGeom prst="rect">
              <a:avLst/>
            </a:prstGeom>
          </p:spPr>
        </p:pic>
      </p:gr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grpSp>
        <p:nvGrpSpPr>
          <p:cNvPr id="13" name="组合 12"/>
          <p:cNvGrpSpPr/>
          <p:nvPr userDrawn="1"/>
        </p:nvGrpSpPr>
        <p:grpSpPr>
          <a:xfrm>
            <a:off x="680554" y="6220914"/>
            <a:ext cx="1395392" cy="357686"/>
            <a:chOff x="504825" y="327025"/>
            <a:chExt cx="2482851" cy="63644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l="8955" t="8651" r="74262" b="8651"/>
            <a:stretch/>
          </p:blipFill>
          <p:spPr>
            <a:xfrm>
              <a:off x="504825" y="327025"/>
              <a:ext cx="593725" cy="636440"/>
            </a:xfrm>
            <a:prstGeom prst="rect">
              <a:avLst/>
            </a:prstGeom>
          </p:spPr>
        </p:pic>
        <p:pic>
          <p:nvPicPr>
            <p:cNvPr id="15" name="图片 14"/>
            <p:cNvPicPr>
              <a:picLocks noChangeAspect="1"/>
            </p:cNvPicPr>
            <p:nvPr/>
          </p:nvPicPr>
          <p:blipFill rotWithShape="1">
            <a:blip r:embed="rId2" cstate="email">
              <a:extLst>
                <a:ext uri="{28A0092B-C50C-407E-A947-70E740481C1C}">
                  <a14:useLocalDpi xmlns:a14="http://schemas.microsoft.com/office/drawing/2010/main"/>
                </a:ext>
              </a:extLst>
            </a:blip>
            <a:srcRect l="36206" t="8651" r="14969" b="8651"/>
            <a:stretch/>
          </p:blipFill>
          <p:spPr>
            <a:xfrm>
              <a:off x="1260475" y="327025"/>
              <a:ext cx="1727201" cy="636440"/>
            </a:xfrm>
            <a:prstGeom prst="rect">
              <a:avLst/>
            </a:prstGeom>
          </p:spPr>
        </p:pic>
      </p:gr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1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grpSp>
        <p:nvGrpSpPr>
          <p:cNvPr id="13" name="组合 12"/>
          <p:cNvGrpSpPr/>
          <p:nvPr userDrawn="1"/>
        </p:nvGrpSpPr>
        <p:grpSpPr>
          <a:xfrm>
            <a:off x="680554" y="6220914"/>
            <a:ext cx="1395392" cy="357686"/>
            <a:chOff x="504825" y="327025"/>
            <a:chExt cx="2482851" cy="636440"/>
          </a:xfrm>
        </p:grpSpPr>
        <p:pic>
          <p:nvPicPr>
            <p:cNvPr id="14" name="图片 13"/>
            <p:cNvPicPr>
              <a:picLocks noChangeAspect="1"/>
            </p:cNvPicPr>
            <p:nvPr/>
          </p:nvPicPr>
          <p:blipFill rotWithShape="1">
            <a:blip r:embed="rId2" cstate="email">
              <a:extLst>
                <a:ext uri="{28A0092B-C50C-407E-A947-70E740481C1C}">
                  <a14:useLocalDpi xmlns:a14="http://schemas.microsoft.com/office/drawing/2010/main"/>
                </a:ext>
              </a:extLst>
            </a:blip>
            <a:srcRect l="8955" t="8651" r="74262" b="8651"/>
            <a:stretch/>
          </p:blipFill>
          <p:spPr>
            <a:xfrm>
              <a:off x="504825" y="327025"/>
              <a:ext cx="593725" cy="636440"/>
            </a:xfrm>
            <a:prstGeom prst="rect">
              <a:avLst/>
            </a:prstGeom>
          </p:spPr>
        </p:pic>
        <p:pic>
          <p:nvPicPr>
            <p:cNvPr id="15" name="图片 14"/>
            <p:cNvPicPr>
              <a:picLocks noChangeAspect="1"/>
            </p:cNvPicPr>
            <p:nvPr/>
          </p:nvPicPr>
          <p:blipFill rotWithShape="1">
            <a:blip r:embed="rId2" cstate="email">
              <a:extLst>
                <a:ext uri="{28A0092B-C50C-407E-A947-70E740481C1C}">
                  <a14:useLocalDpi xmlns:a14="http://schemas.microsoft.com/office/drawing/2010/main"/>
                </a:ext>
              </a:extLst>
            </a:blip>
            <a:srcRect l="36206" t="8651" r="14969" b="8651"/>
            <a:stretch/>
          </p:blipFill>
          <p:spPr>
            <a:xfrm>
              <a:off x="1260475" y="327025"/>
              <a:ext cx="1727201" cy="636440"/>
            </a:xfrm>
            <a:prstGeom prst="rect">
              <a:avLst/>
            </a:prstGeom>
          </p:spPr>
        </p:pic>
      </p:gr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01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0"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442444"/>
            <a:ext cx="12186319" cy="1415557"/>
          </a:xfrm>
          <a:prstGeom prst="rect">
            <a:avLst/>
          </a:prstGeom>
        </p:spPr>
      </p:pic>
      <p:sp>
        <p:nvSpPr>
          <p:cNvPr id="8" name="标题占位符 1"/>
          <p:cNvSpPr>
            <a:spLocks noGrp="1"/>
          </p:cNvSpPr>
          <p:nvPr>
            <p:ph type="title"/>
          </p:nvPr>
        </p:nvSpPr>
        <p:spPr>
          <a:xfrm>
            <a:off x="719668" y="116637"/>
            <a:ext cx="10755197" cy="912067"/>
          </a:xfrm>
          <a:prstGeom prst="rect">
            <a:avLst/>
          </a:prstGeom>
        </p:spPr>
        <p:txBody>
          <a:bodyPr vert="horz" lIns="121917" tIns="60958" rIns="121917" bIns="60958" rtlCol="0" anchor="b">
            <a:noAutofit/>
          </a:bodyPr>
          <a:lstStyle/>
          <a:p>
            <a:pPr lvl="0" defTabSz="685767"/>
            <a:r>
              <a:rPr lang="zh-CN" altLang="en-US" dirty="0"/>
              <a:t>单击此处编辑母版标题样式</a:t>
            </a:r>
          </a:p>
        </p:txBody>
      </p:sp>
      <p:sp>
        <p:nvSpPr>
          <p:cNvPr id="19" name="文本占位符 3"/>
          <p:cNvSpPr>
            <a:spLocks noGrp="1"/>
          </p:cNvSpPr>
          <p:nvPr>
            <p:ph type="body" idx="1"/>
          </p:nvPr>
        </p:nvSpPr>
        <p:spPr>
          <a:xfrm>
            <a:off x="719667" y="1149201"/>
            <a:ext cx="10749461" cy="4952511"/>
          </a:xfrm>
          <a:prstGeom prst="rect">
            <a:avLst/>
          </a:prstGeom>
        </p:spPr>
        <p:txBody>
          <a:bodyPr vert="horz" lIns="91440" tIns="45720" rIns="91440" bIns="45720" rtlCol="0">
            <a:normAutofit/>
          </a:bodyPr>
          <a:lstStyle/>
          <a:p>
            <a:pPr marL="160731" marR="0" lvl="0" indent="-160731" defTabSz="685767" fontAlgn="auto">
              <a:lnSpc>
                <a:spcPct val="120000"/>
              </a:lnSpc>
              <a:spcBef>
                <a:spcPts val="0"/>
              </a:spcBef>
              <a:spcAft>
                <a:spcPts val="0"/>
              </a:spcAft>
              <a:buClr>
                <a:srgbClr val="717171"/>
              </a:buClr>
              <a:buSzPct val="80000"/>
              <a:buFont typeface="Wingdings" pitchFamily="2" charset="2"/>
              <a:buChar char="l"/>
              <a:tabLst/>
            </a:pPr>
            <a:r>
              <a:rPr lang="zh-CN" altLang="en-US" dirty="0"/>
              <a:t>单击此处编辑母版文本样式</a:t>
            </a:r>
          </a:p>
          <a:p>
            <a:pPr marL="349142" marR="0" lvl="1" indent="-160731" defTabSz="685767" fontAlgn="auto">
              <a:lnSpc>
                <a:spcPct val="120000"/>
              </a:lnSpc>
              <a:spcBef>
                <a:spcPts val="0"/>
              </a:spcBef>
              <a:spcAft>
                <a:spcPts val="0"/>
              </a:spcAft>
              <a:buClr>
                <a:srgbClr val="717171"/>
              </a:buClr>
              <a:buSzTx/>
              <a:tabLst/>
            </a:pPr>
            <a:r>
              <a:rPr lang="zh-CN" altLang="en-US" dirty="0"/>
              <a:t>第二级</a:t>
            </a:r>
          </a:p>
          <a:p>
            <a:pPr marL="503623" marR="0" lvl="2" indent="-160731" defTabSz="685767" fontAlgn="auto">
              <a:lnSpc>
                <a:spcPct val="120000"/>
              </a:lnSpc>
              <a:spcBef>
                <a:spcPts val="0"/>
              </a:spcBef>
              <a:spcAft>
                <a:spcPts val="0"/>
              </a:spcAft>
              <a:buClr>
                <a:srgbClr val="717171"/>
              </a:buClr>
              <a:buSzTx/>
              <a:tabLst/>
            </a:pPr>
            <a:r>
              <a:rPr lang="zh-CN" altLang="en-US" dirty="0"/>
              <a:t>第三级</a:t>
            </a:r>
          </a:p>
          <a:p>
            <a:pPr marL="654531" marR="0" lvl="3" indent="-160731" defTabSz="685767" fontAlgn="auto">
              <a:lnSpc>
                <a:spcPct val="120000"/>
              </a:lnSpc>
              <a:spcBef>
                <a:spcPts val="0"/>
              </a:spcBef>
              <a:spcAft>
                <a:spcPts val="0"/>
              </a:spcAft>
              <a:buClr>
                <a:srgbClr val="717171"/>
              </a:buClr>
              <a:buSzTx/>
              <a:tabLst/>
            </a:pPr>
            <a:r>
              <a:rPr lang="zh-CN" altLang="en-US" dirty="0"/>
              <a:t>第四级</a:t>
            </a:r>
          </a:p>
          <a:p>
            <a:pPr marL="809010" marR="0" lvl="4" indent="-160731" defTabSz="685767" fontAlgn="auto">
              <a:lnSpc>
                <a:spcPct val="120000"/>
              </a:lnSpc>
              <a:spcBef>
                <a:spcPts val="0"/>
              </a:spcBef>
              <a:spcAft>
                <a:spcPts val="0"/>
              </a:spcAft>
              <a:buClr>
                <a:srgbClr val="717171"/>
              </a:buClr>
              <a:buSzTx/>
              <a:tabLst/>
            </a:pPr>
            <a:r>
              <a:rPr lang="zh-CN" altLang="en-US" dirty="0"/>
              <a:t>第五级</a:t>
            </a:r>
          </a:p>
        </p:txBody>
      </p:sp>
    </p:spTree>
    <p:extLst>
      <p:ext uri="{BB962C8B-B14F-4D97-AF65-F5344CB8AC3E}">
        <p14:creationId xmlns:p14="http://schemas.microsoft.com/office/powerpoint/2010/main" val="1460652385"/>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89" r:id="rId3"/>
    <p:sldLayoutId id="2147483690" r:id="rId4"/>
    <p:sldLayoutId id="2147483694" r:id="rId5"/>
    <p:sldLayoutId id="2147483691" r:id="rId6"/>
    <p:sldLayoutId id="2147483692" r:id="rId7"/>
    <p:sldLayoutId id="2147483693" r:id="rId8"/>
  </p:sldLayoutIdLst>
  <p:hf hdr="0" dt="0"/>
  <p:txStyles>
    <p:titleStyle>
      <a:lvl1pPr algn="l" defTabSz="914400" rtl="0" eaLnBrk="1" latinLnBrk="0" hangingPunct="1">
        <a:lnSpc>
          <a:spcPct val="90000"/>
        </a:lnSpc>
        <a:spcBef>
          <a:spcPct val="0"/>
        </a:spcBef>
        <a:buNone/>
        <a:defRPr lang="zh-CN" altLang="en-US" sz="2100" b="1" kern="1200" dirty="0">
          <a:solidFill>
            <a:schemeClr val="tx1"/>
          </a:solidFill>
          <a:latin typeface="+mj-lt"/>
          <a:ea typeface="微软雅黑" pitchFamily="34" charset="-122"/>
          <a:cs typeface="Arial"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400" kern="1200" baseline="0" dirty="0">
          <a:solidFill>
            <a:schemeClr val="tx1"/>
          </a:solidFill>
          <a:latin typeface="Arial" pitchFamily="34" charset="0"/>
          <a:ea typeface="微软雅黑" pitchFamily="34" charset="-122"/>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42" userDrawn="1">
          <p15:clr>
            <a:srgbClr val="F26B43"/>
          </p15:clr>
        </p15:guide>
        <p15:guide id="2" orient="horz" pos="73" userDrawn="1">
          <p15:clr>
            <a:srgbClr val="F26B43"/>
          </p15:clr>
        </p15:guide>
        <p15:guide id="3" orient="horz" pos="640" userDrawn="1">
          <p15:clr>
            <a:srgbClr val="F26B43"/>
          </p15:clr>
        </p15:guide>
        <p15:guide id="4" orient="horz" pos="709" userDrawn="1">
          <p15:clr>
            <a:srgbClr val="F26B43"/>
          </p15:clr>
        </p15:guide>
        <p15:guide id="5" orient="horz" pos="3838" userDrawn="1">
          <p15:clr>
            <a:srgbClr val="F26B43"/>
          </p15:clr>
        </p15:guide>
        <p15:guide id="6" orient="horz" pos="3929" userDrawn="1">
          <p15:clr>
            <a:srgbClr val="F26B43"/>
          </p15:clr>
        </p15:guide>
        <p15:guide id="7" orient="horz" pos="4133" userDrawn="1">
          <p15:clr>
            <a:srgbClr val="F26B43"/>
          </p15:clr>
        </p15:guide>
        <p15:guide id="8"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t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1624036"/>
            <a:ext cx="12192000" cy="29763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4123" b="1" dirty="0"/>
          </a:p>
        </p:txBody>
      </p:sp>
      <p:sp>
        <p:nvSpPr>
          <p:cNvPr id="116" name="等腰三角形 115"/>
          <p:cNvSpPr/>
          <p:nvPr/>
        </p:nvSpPr>
        <p:spPr>
          <a:xfrm flipV="1">
            <a:off x="5939807" y="4600379"/>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sp>
        <p:nvSpPr>
          <p:cNvPr id="119" name="文本框 118"/>
          <p:cNvSpPr txBox="1"/>
          <p:nvPr/>
        </p:nvSpPr>
        <p:spPr>
          <a:xfrm>
            <a:off x="3150160" y="5233964"/>
            <a:ext cx="5891680" cy="873957"/>
          </a:xfrm>
          <a:prstGeom prst="rect">
            <a:avLst/>
          </a:prstGeom>
          <a:noFill/>
        </p:spPr>
        <p:txBody>
          <a:bodyPr wrap="square" rtlCol="0">
            <a:spAutoFit/>
          </a:bodyPr>
          <a:lstStyle/>
          <a:p>
            <a:pPr algn="ctr">
              <a:lnSpc>
                <a:spcPct val="150000"/>
              </a:lnSpc>
            </a:pPr>
            <a:r>
              <a:rPr lang="zh-CN" altLang="en-US" dirty="0"/>
              <a:t>项目成员：宋刘幸、</a:t>
            </a:r>
            <a:r>
              <a:rPr lang="zh-CN" altLang="zh-CN" dirty="0"/>
              <a:t>范君杰</a:t>
            </a:r>
            <a:r>
              <a:rPr lang="zh-CN" altLang="en-US" dirty="0"/>
              <a:t>、</a:t>
            </a:r>
            <a:r>
              <a:rPr lang="zh-CN" altLang="zh-CN" dirty="0"/>
              <a:t>张海建</a:t>
            </a:r>
            <a:r>
              <a:rPr lang="zh-CN" altLang="en-US" dirty="0"/>
              <a:t>、</a:t>
            </a:r>
            <a:r>
              <a:rPr lang="zh-CN" altLang="zh-CN" dirty="0"/>
              <a:t>孙志远</a:t>
            </a:r>
            <a:r>
              <a:rPr lang="zh-CN" altLang="en-US" dirty="0"/>
              <a:t>、</a:t>
            </a:r>
            <a:r>
              <a:rPr lang="zh-CN" altLang="zh-CN" dirty="0"/>
              <a:t>李千寻</a:t>
            </a:r>
            <a:r>
              <a:rPr lang="zh-CN" altLang="en-US" dirty="0"/>
              <a:t>指导老师：王   博</a:t>
            </a:r>
          </a:p>
        </p:txBody>
      </p:sp>
      <p:pic>
        <p:nvPicPr>
          <p:cNvPr id="24" name="图片 23"/>
          <p:cNvPicPr>
            <a:picLocks noChangeAspect="1"/>
          </p:cNvPicPr>
          <p:nvPr/>
        </p:nvPicPr>
        <p:blipFill>
          <a:blip r:embed="rId2" cstate="hqprint">
            <a:duotone>
              <a:prstClr val="black"/>
              <a:schemeClr val="accent5">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27337" y="417831"/>
            <a:ext cx="546861" cy="528165"/>
          </a:xfrm>
          <a:prstGeom prst="rect">
            <a:avLst/>
          </a:prstGeom>
        </p:spPr>
      </p:pic>
      <p:sp>
        <p:nvSpPr>
          <p:cNvPr id="27" name="文本框 26"/>
          <p:cNvSpPr txBox="1"/>
          <p:nvPr/>
        </p:nvSpPr>
        <p:spPr>
          <a:xfrm>
            <a:off x="3456511" y="474621"/>
            <a:ext cx="3162974" cy="430887"/>
          </a:xfrm>
          <a:prstGeom prst="rect">
            <a:avLst/>
          </a:prstGeom>
          <a:noFill/>
        </p:spPr>
        <p:txBody>
          <a:bodyPr wrap="square" rtlCol="0">
            <a:spAutoFit/>
          </a:bodyPr>
          <a:lstStyle/>
          <a:p>
            <a:r>
              <a:rPr lang="zh-CN" altLang="en-US" sz="2200" dirty="0">
                <a:solidFill>
                  <a:srgbClr val="025483"/>
                </a:solidFill>
                <a:latin typeface="微软雅黑" panose="020B0503020204020204" pitchFamily="34" charset="-122"/>
                <a:ea typeface="微软雅黑" panose="020B0503020204020204" pitchFamily="34" charset="-122"/>
                <a:cs typeface="HAKUYOGuiFanZi3500" panose="02000600000000000000" pitchFamily="2" charset="-122"/>
              </a:rPr>
              <a:t>航天学院</a:t>
            </a:r>
          </a:p>
        </p:txBody>
      </p:sp>
      <p:sp>
        <p:nvSpPr>
          <p:cNvPr id="29" name="文本框 28"/>
          <p:cNvSpPr txBox="1"/>
          <p:nvPr/>
        </p:nvSpPr>
        <p:spPr>
          <a:xfrm>
            <a:off x="2296937" y="3308144"/>
            <a:ext cx="7492754"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大学生创新训练计划项目结题答辩</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8145" t="26094" r="10127" b="26992"/>
          <a:stretch/>
        </p:blipFill>
        <p:spPr>
          <a:xfrm>
            <a:off x="1217777" y="515275"/>
            <a:ext cx="2158832" cy="362603"/>
          </a:xfrm>
          <a:prstGeom prst="rect">
            <a:avLst/>
          </a:prstGeom>
        </p:spPr>
      </p:pic>
      <p:sp>
        <p:nvSpPr>
          <p:cNvPr id="13" name="文本框 12">
            <a:extLst>
              <a:ext uri="{FF2B5EF4-FFF2-40B4-BE49-F238E27FC236}">
                <a16:creationId xmlns:a16="http://schemas.microsoft.com/office/drawing/2014/main" id="{92AB5B23-F799-476A-9AE2-2E1CC1F7EEBE}"/>
              </a:ext>
            </a:extLst>
          </p:cNvPr>
          <p:cNvSpPr txBox="1"/>
          <p:nvPr/>
        </p:nvSpPr>
        <p:spPr>
          <a:xfrm>
            <a:off x="2296937" y="2465876"/>
            <a:ext cx="7598126" cy="646331"/>
          </a:xfrm>
          <a:prstGeom prst="rect">
            <a:avLst/>
          </a:prstGeom>
          <a:noFill/>
        </p:spPr>
        <p:txBody>
          <a:bodyPr wrap="squar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cs typeface="HAKUYOGuiFanZi3500" panose="02000600000000000000" pitchFamily="2" charset="-122"/>
              </a:rPr>
              <a:t>视觉场景的三维重建与立体几何定位</a:t>
            </a:r>
          </a:p>
        </p:txBody>
      </p:sp>
      <p:cxnSp>
        <p:nvCxnSpPr>
          <p:cNvPr id="3" name="直接连接符 2">
            <a:extLst>
              <a:ext uri="{FF2B5EF4-FFF2-40B4-BE49-F238E27FC236}">
                <a16:creationId xmlns:a16="http://schemas.microsoft.com/office/drawing/2014/main" id="{987726E9-59BC-4436-B1FD-C9DACD8187F0}"/>
              </a:ext>
            </a:extLst>
          </p:cNvPr>
          <p:cNvCxnSpPr/>
          <p:nvPr/>
        </p:nvCxnSpPr>
        <p:spPr>
          <a:xfrm>
            <a:off x="3447633" y="497519"/>
            <a:ext cx="0" cy="43072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 name="直接连接符 4">
            <a:extLst>
              <a:ext uri="{FF2B5EF4-FFF2-40B4-BE49-F238E27FC236}">
                <a16:creationId xmlns:a16="http://schemas.microsoft.com/office/drawing/2014/main" id="{DEBCC898-3DE5-4B0A-B4B6-C0C61146A69C}"/>
              </a:ext>
            </a:extLst>
          </p:cNvPr>
          <p:cNvCxnSpPr>
            <a:cxnSpLocks/>
          </p:cNvCxnSpPr>
          <p:nvPr/>
        </p:nvCxnSpPr>
        <p:spPr>
          <a:xfrm>
            <a:off x="2296937" y="3233892"/>
            <a:ext cx="74927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446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Scale>
                                      <p:cBhvr additive="base" accumulate="none">
                                        <p:cTn id="8" dur="250" fill="hold">
                                          <p:stCondLst>
                                            <p:cond delay="0"/>
                                          </p:stCondLst>
                                        </p:cTn>
                                        <p:tgtEl>
                                          <p:spTgt spid="28"/>
                                        </p:tgtEl>
                                      </p:cBhvr>
                                      <p:from x="500000" y="500000"/>
                                      <p:to x="120000" y="120000"/>
                                    </p:animScale>
                                    <p:animScale>
                                      <p:cBhvr additive="base" accumulate="none">
                                        <p:cTn id="9" dur="250" fill="hold">
                                          <p:stCondLst>
                                            <p:cond delay="250"/>
                                          </p:stCondLst>
                                        </p:cTn>
                                        <p:tgtEl>
                                          <p:spTgt spid="28"/>
                                        </p:tgtEl>
                                      </p:cBhvr>
                                      <p:from x="120000" y="120000"/>
                                      <p:to x="100000" y="100000"/>
                                    </p:animScale>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anim calcmode="lin" valueType="num">
                                      <p:cBhvr>
                                        <p:cTn id="14" dur="500" fill="hold"/>
                                        <p:tgtEl>
                                          <p:spTgt spid="116"/>
                                        </p:tgtEl>
                                        <p:attrNameLst>
                                          <p:attrName>ppt_x</p:attrName>
                                        </p:attrNameLst>
                                      </p:cBhvr>
                                      <p:tavLst>
                                        <p:tav tm="0">
                                          <p:val>
                                            <p:strVal val="#ppt_x"/>
                                          </p:val>
                                        </p:tav>
                                        <p:tav tm="100000">
                                          <p:val>
                                            <p:strVal val="#ppt_x"/>
                                          </p:val>
                                        </p:tav>
                                      </p:tavLst>
                                    </p:anim>
                                    <p:anim calcmode="lin" valueType="num">
                                      <p:cBhvr>
                                        <p:cTn id="15" dur="500" fill="hold"/>
                                        <p:tgtEl>
                                          <p:spTgt spid="116"/>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725"/>
                                  </p:stCondLst>
                                  <p:iterate type="lt">
                                    <p:tmPct val="15000"/>
                                  </p:iterate>
                                  <p:childTnLst>
                                    <p:set>
                                      <p:cBhvr>
                                        <p:cTn id="17" dur="1" fill="hold">
                                          <p:stCondLst>
                                            <p:cond delay="0"/>
                                          </p:stCondLst>
                                        </p:cTn>
                                        <p:tgtEl>
                                          <p:spTgt spid="119"/>
                                        </p:tgtEl>
                                        <p:attrNameLst>
                                          <p:attrName>style.visibility</p:attrName>
                                        </p:attrNameLst>
                                      </p:cBhvr>
                                      <p:to>
                                        <p:strVal val="visible"/>
                                      </p:to>
                                    </p:set>
                                    <p:animEffect transition="in" filter="fade">
                                      <p:cBhvr>
                                        <p:cTn id="18" dur="500"/>
                                        <p:tgtEl>
                                          <p:spTgt spid="119"/>
                                        </p:tgtEl>
                                      </p:cBhvr>
                                    </p:animEffect>
                                    <p:animScale>
                                      <p:cBhvr additive="base" accumulate="none">
                                        <p:cTn id="19" dur="250" fill="hold">
                                          <p:stCondLst>
                                            <p:cond delay="0"/>
                                          </p:stCondLst>
                                        </p:cTn>
                                        <p:tgtEl>
                                          <p:spTgt spid="119"/>
                                        </p:tgtEl>
                                      </p:cBhvr>
                                      <p:from x="500000" y="500000"/>
                                      <p:to x="120000" y="120000"/>
                                    </p:animScale>
                                    <p:animScale>
                                      <p:cBhvr additive="base" accumulate="none">
                                        <p:cTn id="20" dur="250" fill="hold">
                                          <p:stCondLst>
                                            <p:cond delay="250"/>
                                          </p:stCondLst>
                                        </p:cTn>
                                        <p:tgtEl>
                                          <p:spTgt spid="119"/>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6" grpId="0" animBg="1"/>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6C5AAF-C0D1-49D3-8A3D-E709E9BE6E23}"/>
              </a:ext>
            </a:extLst>
          </p:cNvPr>
          <p:cNvSpPr>
            <a:spLocks noGrp="1"/>
          </p:cNvSpPr>
          <p:nvPr>
            <p:ph type="sldNum" sz="quarter" idx="4"/>
          </p:nvPr>
        </p:nvSpPr>
        <p:spPr/>
        <p:txBody>
          <a:bodyPr/>
          <a:lstStyle/>
          <a:p>
            <a:r>
              <a:rPr lang="zh-CN" altLang="en-US"/>
              <a:t>第 </a:t>
            </a:r>
            <a:fld id="{75168D04-7926-484C-B90B-2D13ABC6EC67}" type="slidenum">
              <a:rPr lang="zh-CN" altLang="en-US" smtClean="0"/>
              <a:pPr/>
              <a:t>10</a:t>
            </a:fld>
            <a:r>
              <a:rPr lang="zh-CN" altLang="en-US"/>
              <a:t> 页</a:t>
            </a:r>
            <a:endParaRPr lang="zh-CN" altLang="en-US" dirty="0"/>
          </a:p>
        </p:txBody>
      </p:sp>
      <p:sp>
        <p:nvSpPr>
          <p:cNvPr id="4" name="文本占位符 3">
            <a:extLst>
              <a:ext uri="{FF2B5EF4-FFF2-40B4-BE49-F238E27FC236}">
                <a16:creationId xmlns:a16="http://schemas.microsoft.com/office/drawing/2014/main" id="{6F79F5FD-33CB-46FE-9791-3AEBD79487CE}"/>
              </a:ext>
            </a:extLst>
          </p:cNvPr>
          <p:cNvSpPr>
            <a:spLocks noGrp="1"/>
          </p:cNvSpPr>
          <p:nvPr>
            <p:ph type="body" sz="quarter" idx="10"/>
          </p:nvPr>
        </p:nvSpPr>
        <p:spPr/>
        <p:txBody>
          <a:bodyPr/>
          <a:lstStyle/>
          <a:p>
            <a:r>
              <a:rPr lang="zh-CN" altLang="en-US" dirty="0"/>
              <a:t>三、项目进展</a:t>
            </a:r>
          </a:p>
        </p:txBody>
      </p:sp>
      <p:sp>
        <p:nvSpPr>
          <p:cNvPr id="5" name="矩形 4">
            <a:extLst>
              <a:ext uri="{FF2B5EF4-FFF2-40B4-BE49-F238E27FC236}">
                <a16:creationId xmlns:a16="http://schemas.microsoft.com/office/drawing/2014/main" id="{27D13363-339B-4260-AB9C-D61991EBA40D}"/>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6678B0A-17F8-4686-A131-B5C5F3800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3092" y="294285"/>
            <a:ext cx="3575867" cy="354365"/>
          </a:xfrm>
          <a:prstGeom prst="rect">
            <a:avLst/>
          </a:prstGeom>
        </p:spPr>
      </p:pic>
      <p:sp>
        <p:nvSpPr>
          <p:cNvPr id="3" name="矩形: 圆角 2">
            <a:extLst>
              <a:ext uri="{FF2B5EF4-FFF2-40B4-BE49-F238E27FC236}">
                <a16:creationId xmlns:a16="http://schemas.microsoft.com/office/drawing/2014/main" id="{2335F3B9-354C-4083-BF3C-D08CABF84CEC}"/>
              </a:ext>
            </a:extLst>
          </p:cNvPr>
          <p:cNvSpPr/>
          <p:nvPr/>
        </p:nvSpPr>
        <p:spPr>
          <a:xfrm>
            <a:off x="861646" y="1566867"/>
            <a:ext cx="6611816" cy="79826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5BF5F41-9C1D-40A5-9A07-4F2576515316}"/>
              </a:ext>
            </a:extLst>
          </p:cNvPr>
          <p:cNvSpPr txBox="1"/>
          <p:nvPr/>
        </p:nvSpPr>
        <p:spPr>
          <a:xfrm>
            <a:off x="901211" y="1635370"/>
            <a:ext cx="6497517" cy="612027"/>
          </a:xfrm>
          <a:prstGeom prst="rect">
            <a:avLst/>
          </a:prstGeom>
          <a:noFill/>
        </p:spPr>
        <p:txBody>
          <a:bodyPr wrap="square" rtlCol="0">
            <a:spAutoFit/>
          </a:bodyPr>
          <a:lstStyle/>
          <a:p>
            <a:pPr>
              <a:lnSpc>
                <a:spcPts val="2100"/>
              </a:lnSpc>
            </a:pPr>
            <a:r>
              <a:rPr lang="zh-CN" altLang="en-US" sz="1600" b="1" dirty="0"/>
              <a:t>（三）</a:t>
            </a:r>
            <a:r>
              <a:rPr lang="zh-CN" altLang="en-US" sz="1600" dirty="0"/>
              <a:t>通过调用</a:t>
            </a:r>
            <a:r>
              <a:rPr lang="en-US" altLang="zh-CN" sz="1600" dirty="0"/>
              <a:t>PCL</a:t>
            </a:r>
            <a:r>
              <a:rPr lang="zh-CN" altLang="en-US" sz="1600" dirty="0"/>
              <a:t>库，生成了目标图像的</a:t>
            </a:r>
            <a:r>
              <a:rPr lang="zh-CN" altLang="en-US" sz="1600" b="1" dirty="0">
                <a:solidFill>
                  <a:srgbClr val="C00000"/>
                </a:solidFill>
              </a:rPr>
              <a:t>三维点云图像</a:t>
            </a:r>
            <a:r>
              <a:rPr lang="zh-CN" altLang="en-US" sz="1600" dirty="0"/>
              <a:t>，并通过使用减小数据量的方法提升了算法速度，便于进行修改与尝试。</a:t>
            </a:r>
          </a:p>
        </p:txBody>
      </p:sp>
      <p:pic>
        <p:nvPicPr>
          <p:cNvPr id="7" name="录屏视频">
            <a:hlinkClick r:id="" action="ppaction://media"/>
            <a:extLst>
              <a:ext uri="{FF2B5EF4-FFF2-40B4-BE49-F238E27FC236}">
                <a16:creationId xmlns:a16="http://schemas.microsoft.com/office/drawing/2014/main" id="{1960B37D-2F85-4CC6-BDF0-4043559658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1902" y="2586892"/>
            <a:ext cx="6497517" cy="3654853"/>
          </a:xfrm>
          <a:prstGeom prst="rect">
            <a:avLst/>
          </a:prstGeom>
        </p:spPr>
      </p:pic>
      <p:sp>
        <p:nvSpPr>
          <p:cNvPr id="9" name="文本框 8">
            <a:extLst>
              <a:ext uri="{FF2B5EF4-FFF2-40B4-BE49-F238E27FC236}">
                <a16:creationId xmlns:a16="http://schemas.microsoft.com/office/drawing/2014/main" id="{E6E7B0CB-793B-4FDA-AF8D-A37E7CB5ABBB}"/>
              </a:ext>
            </a:extLst>
          </p:cNvPr>
          <p:cNvSpPr txBox="1"/>
          <p:nvPr/>
        </p:nvSpPr>
        <p:spPr>
          <a:xfrm>
            <a:off x="8251663" y="3464047"/>
            <a:ext cx="2595197" cy="700192"/>
          </a:xfrm>
          <a:prstGeom prst="rect">
            <a:avLst/>
          </a:prstGeom>
          <a:noFill/>
        </p:spPr>
        <p:txBody>
          <a:bodyPr wrap="square" rtlCol="0">
            <a:spAutoFit/>
          </a:bodyPr>
          <a:lstStyle/>
          <a:p>
            <a:pPr algn="ctr">
              <a:lnSpc>
                <a:spcPct val="150000"/>
              </a:lnSpc>
            </a:pPr>
            <a:r>
              <a:rPr lang="zh-CN" altLang="en-US" sz="1400" b="1" dirty="0"/>
              <a:t>三维点云图像生成实验视频</a:t>
            </a:r>
            <a:endParaRPr lang="en-US" altLang="zh-CN" sz="1400" b="1" dirty="0"/>
          </a:p>
          <a:p>
            <a:pPr algn="ctr">
              <a:lnSpc>
                <a:spcPct val="150000"/>
              </a:lnSpc>
            </a:pPr>
            <a:r>
              <a:rPr lang="zh-CN" altLang="en-US" sz="1400" b="1" dirty="0">
                <a:solidFill>
                  <a:srgbClr val="C00000"/>
                </a:solidFill>
              </a:rPr>
              <a:t>点击播放</a:t>
            </a:r>
          </a:p>
        </p:txBody>
      </p:sp>
      <p:sp>
        <p:nvSpPr>
          <p:cNvPr id="11" name="标注: 线形(带强调线) 10">
            <a:extLst>
              <a:ext uri="{FF2B5EF4-FFF2-40B4-BE49-F238E27FC236}">
                <a16:creationId xmlns:a16="http://schemas.microsoft.com/office/drawing/2014/main" id="{ECCC4CA4-14EB-493A-AD2D-7C954AAAF101}"/>
              </a:ext>
            </a:extLst>
          </p:cNvPr>
          <p:cNvSpPr/>
          <p:nvPr/>
        </p:nvSpPr>
        <p:spPr>
          <a:xfrm>
            <a:off x="8404311" y="3563623"/>
            <a:ext cx="1907930" cy="589085"/>
          </a:xfrm>
          <a:prstGeom prst="accentCallout1">
            <a:avLst/>
          </a:prstGeom>
          <a:noFill/>
          <a:ln w="19050">
            <a:solidFill>
              <a:srgbClr val="0254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729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6C5AAF-C0D1-49D3-8A3D-E709E9BE6E23}"/>
              </a:ext>
            </a:extLst>
          </p:cNvPr>
          <p:cNvSpPr>
            <a:spLocks noGrp="1"/>
          </p:cNvSpPr>
          <p:nvPr>
            <p:ph type="sldNum" sz="quarter" idx="4"/>
          </p:nvPr>
        </p:nvSpPr>
        <p:spPr/>
        <p:txBody>
          <a:bodyPr/>
          <a:lstStyle/>
          <a:p>
            <a:r>
              <a:rPr lang="zh-CN" altLang="en-US"/>
              <a:t>第 </a:t>
            </a:r>
            <a:fld id="{75168D04-7926-484C-B90B-2D13ABC6EC67}" type="slidenum">
              <a:rPr lang="zh-CN" altLang="en-US" smtClean="0"/>
              <a:pPr/>
              <a:t>11</a:t>
            </a:fld>
            <a:r>
              <a:rPr lang="zh-CN" altLang="en-US"/>
              <a:t> 页</a:t>
            </a:r>
            <a:endParaRPr lang="zh-CN" altLang="en-US" dirty="0"/>
          </a:p>
        </p:txBody>
      </p:sp>
      <p:sp>
        <p:nvSpPr>
          <p:cNvPr id="4" name="文本占位符 3">
            <a:extLst>
              <a:ext uri="{FF2B5EF4-FFF2-40B4-BE49-F238E27FC236}">
                <a16:creationId xmlns:a16="http://schemas.microsoft.com/office/drawing/2014/main" id="{6F79F5FD-33CB-46FE-9791-3AEBD79487CE}"/>
              </a:ext>
            </a:extLst>
          </p:cNvPr>
          <p:cNvSpPr>
            <a:spLocks noGrp="1"/>
          </p:cNvSpPr>
          <p:nvPr>
            <p:ph type="body" sz="quarter" idx="10"/>
          </p:nvPr>
        </p:nvSpPr>
        <p:spPr/>
        <p:txBody>
          <a:bodyPr/>
          <a:lstStyle/>
          <a:p>
            <a:r>
              <a:rPr lang="zh-CN" altLang="en-US" dirty="0"/>
              <a:t>三、项目进展</a:t>
            </a:r>
          </a:p>
        </p:txBody>
      </p:sp>
      <p:sp>
        <p:nvSpPr>
          <p:cNvPr id="5" name="矩形 4">
            <a:extLst>
              <a:ext uri="{FF2B5EF4-FFF2-40B4-BE49-F238E27FC236}">
                <a16:creationId xmlns:a16="http://schemas.microsoft.com/office/drawing/2014/main" id="{27D13363-339B-4260-AB9C-D61991EBA40D}"/>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6678B0A-17F8-4686-A131-B5C5F380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6203920"/>
            <a:ext cx="3575867" cy="354365"/>
          </a:xfrm>
          <a:prstGeom prst="rect">
            <a:avLst/>
          </a:prstGeom>
        </p:spPr>
      </p:pic>
      <p:sp>
        <p:nvSpPr>
          <p:cNvPr id="3" name="矩形: 圆角 2">
            <a:extLst>
              <a:ext uri="{FF2B5EF4-FFF2-40B4-BE49-F238E27FC236}">
                <a16:creationId xmlns:a16="http://schemas.microsoft.com/office/drawing/2014/main" id="{2335F3B9-354C-4083-BF3C-D08CABF84CEC}"/>
              </a:ext>
            </a:extLst>
          </p:cNvPr>
          <p:cNvSpPr/>
          <p:nvPr/>
        </p:nvSpPr>
        <p:spPr>
          <a:xfrm>
            <a:off x="3648808" y="2182971"/>
            <a:ext cx="4387362" cy="317154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5BF5F41-9C1D-40A5-9A07-4F2576515316}"/>
              </a:ext>
            </a:extLst>
          </p:cNvPr>
          <p:cNvSpPr txBox="1"/>
          <p:nvPr/>
        </p:nvSpPr>
        <p:spPr>
          <a:xfrm>
            <a:off x="4215059" y="2454768"/>
            <a:ext cx="6497517" cy="2554545"/>
          </a:xfrm>
          <a:prstGeom prst="rect">
            <a:avLst/>
          </a:prstGeom>
          <a:noFill/>
        </p:spPr>
        <p:txBody>
          <a:bodyPr wrap="square" rtlCol="0">
            <a:spAutoFit/>
          </a:bodyPr>
          <a:lstStyle/>
          <a:p>
            <a:pPr>
              <a:lnSpc>
                <a:spcPct val="250000"/>
              </a:lnSpc>
            </a:pPr>
            <a:r>
              <a:rPr lang="en-US" altLang="zh-CN" sz="1600" dirty="0"/>
              <a:t>1.	</a:t>
            </a:r>
            <a:r>
              <a:rPr lang="zh-CN" altLang="en-US" sz="1600" dirty="0"/>
              <a:t>目标航空核线影像的深度图像。</a:t>
            </a:r>
          </a:p>
          <a:p>
            <a:pPr>
              <a:lnSpc>
                <a:spcPct val="250000"/>
              </a:lnSpc>
            </a:pPr>
            <a:r>
              <a:rPr lang="en-US" altLang="zh-CN" sz="1600" dirty="0"/>
              <a:t>2.	</a:t>
            </a:r>
            <a:r>
              <a:rPr lang="zh-CN" altLang="en-US" sz="1600" dirty="0"/>
              <a:t>目标航空核线影像的点云数据。</a:t>
            </a:r>
          </a:p>
          <a:p>
            <a:pPr>
              <a:lnSpc>
                <a:spcPct val="250000"/>
              </a:lnSpc>
            </a:pPr>
            <a:r>
              <a:rPr lang="en-US" altLang="zh-CN" sz="1600" dirty="0"/>
              <a:t>3.	SGBM</a:t>
            </a:r>
            <a:r>
              <a:rPr lang="zh-CN" altLang="en-US" sz="1600" dirty="0"/>
              <a:t>算法相关程序。</a:t>
            </a:r>
          </a:p>
          <a:p>
            <a:pPr>
              <a:lnSpc>
                <a:spcPct val="250000"/>
              </a:lnSpc>
            </a:pPr>
            <a:r>
              <a:rPr lang="en-US" altLang="zh-CN" sz="1600" dirty="0"/>
              <a:t>4.	PCL</a:t>
            </a:r>
            <a:r>
              <a:rPr lang="zh-CN" altLang="en-US" sz="1600" dirty="0"/>
              <a:t>算法相关程序。</a:t>
            </a:r>
          </a:p>
        </p:txBody>
      </p:sp>
      <p:sp>
        <p:nvSpPr>
          <p:cNvPr id="7" name="矩形 6">
            <a:extLst>
              <a:ext uri="{FF2B5EF4-FFF2-40B4-BE49-F238E27FC236}">
                <a16:creationId xmlns:a16="http://schemas.microsoft.com/office/drawing/2014/main" id="{1ED82E81-C9F5-4FDA-8E1D-B97F0A4E4D29}"/>
              </a:ext>
            </a:extLst>
          </p:cNvPr>
          <p:cNvSpPr/>
          <p:nvPr/>
        </p:nvSpPr>
        <p:spPr>
          <a:xfrm>
            <a:off x="4827709" y="1777608"/>
            <a:ext cx="1863238" cy="450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31443E5-02A3-4B4B-8F86-9C79A99364D5}"/>
              </a:ext>
            </a:extLst>
          </p:cNvPr>
          <p:cNvSpPr txBox="1"/>
          <p:nvPr/>
        </p:nvSpPr>
        <p:spPr>
          <a:xfrm>
            <a:off x="5003006" y="1780471"/>
            <a:ext cx="1678965" cy="369332"/>
          </a:xfrm>
          <a:prstGeom prst="rect">
            <a:avLst/>
          </a:prstGeom>
          <a:noFill/>
        </p:spPr>
        <p:txBody>
          <a:bodyPr wrap="square" rtlCol="0">
            <a:spAutoFit/>
          </a:bodyPr>
          <a:lstStyle/>
          <a:p>
            <a:r>
              <a:rPr lang="zh-CN" altLang="en-US" b="1" dirty="0">
                <a:solidFill>
                  <a:schemeClr val="bg1"/>
                </a:solidFill>
              </a:rPr>
              <a:t>已有成果清单</a:t>
            </a:r>
          </a:p>
        </p:txBody>
      </p:sp>
    </p:spTree>
    <p:extLst>
      <p:ext uri="{BB962C8B-B14F-4D97-AF65-F5344CB8AC3E}">
        <p14:creationId xmlns:p14="http://schemas.microsoft.com/office/powerpoint/2010/main" val="178947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6C5AAF-C0D1-49D3-8A3D-E709E9BE6E23}"/>
              </a:ext>
            </a:extLst>
          </p:cNvPr>
          <p:cNvSpPr>
            <a:spLocks noGrp="1"/>
          </p:cNvSpPr>
          <p:nvPr>
            <p:ph type="sldNum" sz="quarter" idx="4"/>
          </p:nvPr>
        </p:nvSpPr>
        <p:spPr/>
        <p:txBody>
          <a:bodyPr/>
          <a:lstStyle/>
          <a:p>
            <a:r>
              <a:rPr lang="zh-CN" altLang="en-US"/>
              <a:t>第 </a:t>
            </a:r>
            <a:fld id="{75168D04-7926-484C-B90B-2D13ABC6EC67}" type="slidenum">
              <a:rPr lang="zh-CN" altLang="en-US" smtClean="0"/>
              <a:pPr/>
              <a:t>12</a:t>
            </a:fld>
            <a:r>
              <a:rPr lang="zh-CN" altLang="en-US"/>
              <a:t> 页</a:t>
            </a:r>
            <a:endParaRPr lang="zh-CN" altLang="en-US" dirty="0"/>
          </a:p>
        </p:txBody>
      </p:sp>
      <p:sp>
        <p:nvSpPr>
          <p:cNvPr id="4" name="文本占位符 3">
            <a:extLst>
              <a:ext uri="{FF2B5EF4-FFF2-40B4-BE49-F238E27FC236}">
                <a16:creationId xmlns:a16="http://schemas.microsoft.com/office/drawing/2014/main" id="{6F79F5FD-33CB-46FE-9791-3AEBD79487CE}"/>
              </a:ext>
            </a:extLst>
          </p:cNvPr>
          <p:cNvSpPr>
            <a:spLocks noGrp="1"/>
          </p:cNvSpPr>
          <p:nvPr>
            <p:ph type="body" sz="quarter" idx="10"/>
          </p:nvPr>
        </p:nvSpPr>
        <p:spPr/>
        <p:txBody>
          <a:bodyPr/>
          <a:lstStyle/>
          <a:p>
            <a:r>
              <a:rPr lang="zh-CN" altLang="en-US" dirty="0"/>
              <a:t>四、项目展望</a:t>
            </a:r>
          </a:p>
        </p:txBody>
      </p:sp>
      <p:sp>
        <p:nvSpPr>
          <p:cNvPr id="5" name="矩形 4">
            <a:extLst>
              <a:ext uri="{FF2B5EF4-FFF2-40B4-BE49-F238E27FC236}">
                <a16:creationId xmlns:a16="http://schemas.microsoft.com/office/drawing/2014/main" id="{27D13363-339B-4260-AB9C-D61991EBA40D}"/>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6678B0A-17F8-4686-A131-B5C5F380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6203920"/>
            <a:ext cx="3575867" cy="354365"/>
          </a:xfrm>
          <a:prstGeom prst="rect">
            <a:avLst/>
          </a:prstGeom>
        </p:spPr>
      </p:pic>
      <p:grpSp>
        <p:nvGrpSpPr>
          <p:cNvPr id="16" name="Group 103">
            <a:extLst>
              <a:ext uri="{FF2B5EF4-FFF2-40B4-BE49-F238E27FC236}">
                <a16:creationId xmlns:a16="http://schemas.microsoft.com/office/drawing/2014/main" id="{8ABA8607-9BE4-44D3-8F8A-FE9EC74E5B48}"/>
              </a:ext>
            </a:extLst>
          </p:cNvPr>
          <p:cNvGrpSpPr/>
          <p:nvPr/>
        </p:nvGrpSpPr>
        <p:grpSpPr>
          <a:xfrm>
            <a:off x="2112105" y="2282509"/>
            <a:ext cx="1663919" cy="1663920"/>
            <a:chOff x="2057400" y="1293622"/>
            <a:chExt cx="1316736" cy="1316736"/>
          </a:xfrm>
        </p:grpSpPr>
        <p:sp>
          <p:nvSpPr>
            <p:cNvPr id="17" name="Diamond 106">
              <a:extLst>
                <a:ext uri="{FF2B5EF4-FFF2-40B4-BE49-F238E27FC236}">
                  <a16:creationId xmlns:a16="http://schemas.microsoft.com/office/drawing/2014/main" id="{FFB0506D-17BC-4A34-8A6B-B431965F2579}"/>
                </a:ext>
              </a:extLst>
            </p:cNvPr>
            <p:cNvSpPr/>
            <p:nvPr/>
          </p:nvSpPr>
          <p:spPr>
            <a:xfrm rot="16200000">
              <a:off x="2057400" y="1293622"/>
              <a:ext cx="1316736" cy="131673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07">
              <a:extLst>
                <a:ext uri="{FF2B5EF4-FFF2-40B4-BE49-F238E27FC236}">
                  <a16:creationId xmlns:a16="http://schemas.microsoft.com/office/drawing/2014/main" id="{53FCC819-2F6B-417A-9894-65F533570178}"/>
                </a:ext>
              </a:extLst>
            </p:cNvPr>
            <p:cNvSpPr/>
            <p:nvPr/>
          </p:nvSpPr>
          <p:spPr>
            <a:xfrm>
              <a:off x="2359152" y="1595373"/>
              <a:ext cx="713232" cy="713232"/>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08">
            <a:extLst>
              <a:ext uri="{FF2B5EF4-FFF2-40B4-BE49-F238E27FC236}">
                <a16:creationId xmlns:a16="http://schemas.microsoft.com/office/drawing/2014/main" id="{18717053-6B18-4288-B671-53DCAD3C36F2}"/>
              </a:ext>
            </a:extLst>
          </p:cNvPr>
          <p:cNvSpPr/>
          <p:nvPr/>
        </p:nvSpPr>
        <p:spPr>
          <a:xfrm>
            <a:off x="2706765" y="3993930"/>
            <a:ext cx="505533" cy="5055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a:t>1</a:t>
            </a:r>
            <a:endParaRPr lang="en-US" sz="1600" b="1" dirty="0"/>
          </a:p>
        </p:txBody>
      </p:sp>
      <p:grpSp>
        <p:nvGrpSpPr>
          <p:cNvPr id="20" name="Group 109">
            <a:extLst>
              <a:ext uri="{FF2B5EF4-FFF2-40B4-BE49-F238E27FC236}">
                <a16:creationId xmlns:a16="http://schemas.microsoft.com/office/drawing/2014/main" id="{7FE81998-2321-464B-B5C5-86A6A4DFB5E2}"/>
              </a:ext>
            </a:extLst>
          </p:cNvPr>
          <p:cNvGrpSpPr/>
          <p:nvPr/>
        </p:nvGrpSpPr>
        <p:grpSpPr>
          <a:xfrm>
            <a:off x="5259053" y="2282510"/>
            <a:ext cx="1663919" cy="1663920"/>
            <a:chOff x="2044700" y="1293622"/>
            <a:chExt cx="1316736" cy="1316736"/>
          </a:xfrm>
        </p:grpSpPr>
        <p:sp>
          <p:nvSpPr>
            <p:cNvPr id="21" name="Diamond 110">
              <a:extLst>
                <a:ext uri="{FF2B5EF4-FFF2-40B4-BE49-F238E27FC236}">
                  <a16:creationId xmlns:a16="http://schemas.microsoft.com/office/drawing/2014/main" id="{0B9B6CE8-43DD-47E0-8490-A2B7D130902F}"/>
                </a:ext>
              </a:extLst>
            </p:cNvPr>
            <p:cNvSpPr/>
            <p:nvPr/>
          </p:nvSpPr>
          <p:spPr>
            <a:xfrm rot="16200000">
              <a:off x="2044700" y="1293622"/>
              <a:ext cx="1316736" cy="131673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66">
              <a:extLst>
                <a:ext uri="{FF2B5EF4-FFF2-40B4-BE49-F238E27FC236}">
                  <a16:creationId xmlns:a16="http://schemas.microsoft.com/office/drawing/2014/main" id="{27054121-7595-4725-AC33-B38B6E7F5E3A}"/>
                </a:ext>
              </a:extLst>
            </p:cNvPr>
            <p:cNvSpPr/>
            <p:nvPr/>
          </p:nvSpPr>
          <p:spPr>
            <a:xfrm>
              <a:off x="2346452" y="1595373"/>
              <a:ext cx="713232" cy="713232"/>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167">
            <a:extLst>
              <a:ext uri="{FF2B5EF4-FFF2-40B4-BE49-F238E27FC236}">
                <a16:creationId xmlns:a16="http://schemas.microsoft.com/office/drawing/2014/main" id="{CC50F0F2-1C29-4502-A709-7EF3C3754EDC}"/>
              </a:ext>
            </a:extLst>
          </p:cNvPr>
          <p:cNvSpPr/>
          <p:nvPr/>
        </p:nvSpPr>
        <p:spPr>
          <a:xfrm>
            <a:off x="5843233" y="3993931"/>
            <a:ext cx="505533" cy="5055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a:t>2</a:t>
            </a:r>
            <a:endParaRPr lang="en-US" sz="1600" b="1" dirty="0"/>
          </a:p>
        </p:txBody>
      </p:sp>
      <p:grpSp>
        <p:nvGrpSpPr>
          <p:cNvPr id="24" name="Group 168">
            <a:extLst>
              <a:ext uri="{FF2B5EF4-FFF2-40B4-BE49-F238E27FC236}">
                <a16:creationId xmlns:a16="http://schemas.microsoft.com/office/drawing/2014/main" id="{438FF58A-632B-49DB-A40C-1BA9E7010F32}"/>
              </a:ext>
            </a:extLst>
          </p:cNvPr>
          <p:cNvGrpSpPr/>
          <p:nvPr/>
        </p:nvGrpSpPr>
        <p:grpSpPr>
          <a:xfrm>
            <a:off x="8445420" y="2282511"/>
            <a:ext cx="1663919" cy="1663920"/>
            <a:chOff x="2032000" y="1293622"/>
            <a:chExt cx="1316736" cy="1316736"/>
          </a:xfrm>
        </p:grpSpPr>
        <p:sp>
          <p:nvSpPr>
            <p:cNvPr id="25" name="Diamond 169">
              <a:extLst>
                <a:ext uri="{FF2B5EF4-FFF2-40B4-BE49-F238E27FC236}">
                  <a16:creationId xmlns:a16="http://schemas.microsoft.com/office/drawing/2014/main" id="{E0AA8175-EF9E-4BD6-8D77-4C9390F15530}"/>
                </a:ext>
              </a:extLst>
            </p:cNvPr>
            <p:cNvSpPr/>
            <p:nvPr/>
          </p:nvSpPr>
          <p:spPr>
            <a:xfrm rot="16200000">
              <a:off x="2032000" y="1293622"/>
              <a:ext cx="1316736" cy="1316736"/>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70">
              <a:extLst>
                <a:ext uri="{FF2B5EF4-FFF2-40B4-BE49-F238E27FC236}">
                  <a16:creationId xmlns:a16="http://schemas.microsoft.com/office/drawing/2014/main" id="{0786C1CD-3908-4A59-93E3-8FA8B647F2D5}"/>
                </a:ext>
              </a:extLst>
            </p:cNvPr>
            <p:cNvSpPr/>
            <p:nvPr/>
          </p:nvSpPr>
          <p:spPr>
            <a:xfrm>
              <a:off x="2333752" y="1595374"/>
              <a:ext cx="713232" cy="713232"/>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171">
            <a:extLst>
              <a:ext uri="{FF2B5EF4-FFF2-40B4-BE49-F238E27FC236}">
                <a16:creationId xmlns:a16="http://schemas.microsoft.com/office/drawing/2014/main" id="{166EFE2F-1BB0-4CD0-A88B-461DE1129B7F}"/>
              </a:ext>
            </a:extLst>
          </p:cNvPr>
          <p:cNvSpPr/>
          <p:nvPr/>
        </p:nvSpPr>
        <p:spPr>
          <a:xfrm>
            <a:off x="9029599" y="3993932"/>
            <a:ext cx="505533" cy="5055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a:t>3</a:t>
            </a:r>
            <a:endParaRPr lang="en-US" sz="1600" b="1" dirty="0"/>
          </a:p>
        </p:txBody>
      </p:sp>
      <p:sp>
        <p:nvSpPr>
          <p:cNvPr id="30" name="Freeform 105">
            <a:extLst>
              <a:ext uri="{FF2B5EF4-FFF2-40B4-BE49-F238E27FC236}">
                <a16:creationId xmlns:a16="http://schemas.microsoft.com/office/drawing/2014/main" id="{5763CFD2-9AF0-488E-A936-5C45862A1219}"/>
              </a:ext>
            </a:extLst>
          </p:cNvPr>
          <p:cNvSpPr>
            <a:spLocks noEditPoints="1"/>
          </p:cNvSpPr>
          <p:nvPr/>
        </p:nvSpPr>
        <p:spPr bwMode="auto">
          <a:xfrm>
            <a:off x="2722797" y="2896402"/>
            <a:ext cx="442542" cy="43613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3">
                  <a:lumMod val="50000"/>
                </a:schemeClr>
              </a:solidFill>
            </a:endParaRPr>
          </a:p>
        </p:txBody>
      </p:sp>
      <p:sp>
        <p:nvSpPr>
          <p:cNvPr id="31" name="Freeform 57">
            <a:extLst>
              <a:ext uri="{FF2B5EF4-FFF2-40B4-BE49-F238E27FC236}">
                <a16:creationId xmlns:a16="http://schemas.microsoft.com/office/drawing/2014/main" id="{4DA69BCE-0292-4FC3-92D0-550268E5E432}"/>
              </a:ext>
            </a:extLst>
          </p:cNvPr>
          <p:cNvSpPr>
            <a:spLocks noEditPoints="1"/>
          </p:cNvSpPr>
          <p:nvPr/>
        </p:nvSpPr>
        <p:spPr bwMode="auto">
          <a:xfrm>
            <a:off x="5857279" y="2880736"/>
            <a:ext cx="467472" cy="467472"/>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152">
            <a:extLst>
              <a:ext uri="{FF2B5EF4-FFF2-40B4-BE49-F238E27FC236}">
                <a16:creationId xmlns:a16="http://schemas.microsoft.com/office/drawing/2014/main" id="{92CF2364-7DED-43ED-B7DA-C93EE2B6D03D}"/>
              </a:ext>
            </a:extLst>
          </p:cNvPr>
          <p:cNvSpPr>
            <a:spLocks noEditPoints="1"/>
          </p:cNvSpPr>
          <p:nvPr/>
        </p:nvSpPr>
        <p:spPr bwMode="auto">
          <a:xfrm>
            <a:off x="9052562" y="2906711"/>
            <a:ext cx="449634" cy="41552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Rectangle 3">
            <a:extLst>
              <a:ext uri="{FF2B5EF4-FFF2-40B4-BE49-F238E27FC236}">
                <a16:creationId xmlns:a16="http://schemas.microsoft.com/office/drawing/2014/main" id="{16C21A0B-EDEC-4436-96D4-CE27178D2050}"/>
              </a:ext>
            </a:extLst>
          </p:cNvPr>
          <p:cNvSpPr txBox="1">
            <a:spLocks noChangeArrowheads="1"/>
          </p:cNvSpPr>
          <p:nvPr/>
        </p:nvSpPr>
        <p:spPr bwMode="auto">
          <a:xfrm>
            <a:off x="1981917" y="4636588"/>
            <a:ext cx="1955227" cy="355821"/>
          </a:xfrm>
          <a:prstGeom prst="rect">
            <a:avLst/>
          </a:prstGeom>
          <a:noFill/>
          <a:extLst/>
        </p:spPr>
        <p:txBody>
          <a:bodyPr wrap="square" lIns="90000" tIns="46800" rIns="90000" bIns="46800" anchor="b" anchorCtr="1">
            <a:normAutofit lnSpcReduction="10000"/>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spcBef>
                <a:spcPts val="0"/>
              </a:spcBef>
            </a:pPr>
            <a:r>
              <a:rPr lang="zh-CN" altLang="en-US" sz="1800" dirty="0">
                <a:solidFill>
                  <a:schemeClr val="accent3">
                    <a:lumMod val="100000"/>
                  </a:schemeClr>
                </a:solidFill>
                <a:effectLst/>
                <a:latin typeface="+mj-ea"/>
                <a:ea typeface="+mj-ea"/>
                <a:cs typeface="+mn-cs"/>
              </a:rPr>
              <a:t>优化深度图像</a:t>
            </a:r>
            <a:endParaRPr lang="en-US" altLang="ko-KR" sz="1800" dirty="0">
              <a:solidFill>
                <a:schemeClr val="accent3">
                  <a:lumMod val="100000"/>
                </a:schemeClr>
              </a:solidFill>
              <a:effectLst/>
              <a:latin typeface="+mj-ea"/>
              <a:ea typeface="+mj-ea"/>
              <a:cs typeface="+mn-cs"/>
            </a:endParaRPr>
          </a:p>
        </p:txBody>
      </p:sp>
      <p:sp>
        <p:nvSpPr>
          <p:cNvPr id="43" name="Rectangle 3">
            <a:extLst>
              <a:ext uri="{FF2B5EF4-FFF2-40B4-BE49-F238E27FC236}">
                <a16:creationId xmlns:a16="http://schemas.microsoft.com/office/drawing/2014/main" id="{48B023BC-975F-4B1E-89BE-45B674CB471F}"/>
              </a:ext>
            </a:extLst>
          </p:cNvPr>
          <p:cNvSpPr txBox="1">
            <a:spLocks noChangeArrowheads="1"/>
          </p:cNvSpPr>
          <p:nvPr/>
        </p:nvSpPr>
        <p:spPr bwMode="auto">
          <a:xfrm>
            <a:off x="5143332" y="4636588"/>
            <a:ext cx="1955227" cy="646170"/>
          </a:xfrm>
          <a:prstGeom prst="rect">
            <a:avLst/>
          </a:prstGeom>
          <a:noFill/>
          <a:extLst/>
        </p:spPr>
        <p:txBody>
          <a:bodyPr wrap="square" lIns="90000" tIns="46800" rIns="90000" bIns="46800" anchor="b"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spcBef>
                <a:spcPts val="0"/>
              </a:spcBef>
            </a:pPr>
            <a:r>
              <a:rPr lang="zh-CN" altLang="en-US" sz="1800" dirty="0">
                <a:solidFill>
                  <a:schemeClr val="accent4">
                    <a:lumMod val="100000"/>
                  </a:schemeClr>
                </a:solidFill>
                <a:effectLst/>
                <a:latin typeface="+mj-ea"/>
                <a:ea typeface="+mj-ea"/>
                <a:cs typeface="+mn-cs"/>
              </a:rPr>
              <a:t>通过点云滤波</a:t>
            </a:r>
            <a:endParaRPr lang="en-US" altLang="zh-CN" sz="1800" dirty="0">
              <a:solidFill>
                <a:schemeClr val="accent4">
                  <a:lumMod val="100000"/>
                </a:schemeClr>
              </a:solidFill>
              <a:effectLst/>
              <a:latin typeface="+mj-ea"/>
              <a:ea typeface="+mj-ea"/>
              <a:cs typeface="+mn-cs"/>
            </a:endParaRPr>
          </a:p>
          <a:p>
            <a:pPr>
              <a:spcBef>
                <a:spcPts val="0"/>
              </a:spcBef>
            </a:pPr>
            <a:r>
              <a:rPr lang="zh-CN" altLang="en-US" sz="1800" dirty="0">
                <a:solidFill>
                  <a:schemeClr val="accent4">
                    <a:lumMod val="100000"/>
                  </a:schemeClr>
                </a:solidFill>
                <a:effectLst/>
                <a:latin typeface="+mj-ea"/>
                <a:ea typeface="+mj-ea"/>
                <a:cs typeface="+mn-cs"/>
              </a:rPr>
              <a:t>优化点云图像</a:t>
            </a:r>
            <a:endParaRPr lang="en-US" altLang="ko-KR" sz="1800" dirty="0">
              <a:solidFill>
                <a:schemeClr val="accent4">
                  <a:lumMod val="100000"/>
                </a:schemeClr>
              </a:solidFill>
              <a:effectLst/>
              <a:latin typeface="+mj-ea"/>
              <a:ea typeface="+mj-ea"/>
              <a:cs typeface="+mn-cs"/>
            </a:endParaRPr>
          </a:p>
        </p:txBody>
      </p:sp>
      <p:sp>
        <p:nvSpPr>
          <p:cNvPr id="46" name="Rectangle 3">
            <a:extLst>
              <a:ext uri="{FF2B5EF4-FFF2-40B4-BE49-F238E27FC236}">
                <a16:creationId xmlns:a16="http://schemas.microsoft.com/office/drawing/2014/main" id="{B8BD4618-770A-4A5C-9090-D063E0A0BDA8}"/>
              </a:ext>
            </a:extLst>
          </p:cNvPr>
          <p:cNvSpPr txBox="1">
            <a:spLocks noChangeArrowheads="1"/>
          </p:cNvSpPr>
          <p:nvPr/>
        </p:nvSpPr>
        <p:spPr bwMode="auto">
          <a:xfrm>
            <a:off x="8304747" y="4641828"/>
            <a:ext cx="1955227" cy="383018"/>
          </a:xfrm>
          <a:prstGeom prst="rect">
            <a:avLst/>
          </a:prstGeom>
          <a:noFill/>
          <a:extLst/>
        </p:spPr>
        <p:txBody>
          <a:bodyPr wrap="square" lIns="90000" tIns="46800" rIns="90000" bIns="46800" anchor="b"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spcBef>
                <a:spcPts val="0"/>
              </a:spcBef>
            </a:pPr>
            <a:r>
              <a:rPr lang="zh-CN" altLang="en-US" sz="1800" dirty="0">
                <a:solidFill>
                  <a:schemeClr val="accent5">
                    <a:lumMod val="100000"/>
                  </a:schemeClr>
                </a:solidFill>
                <a:effectLst/>
                <a:latin typeface="+mj-ea"/>
                <a:ea typeface="+mj-ea"/>
                <a:cs typeface="+mn-cs"/>
              </a:rPr>
              <a:t>相关成果应用</a:t>
            </a:r>
            <a:endParaRPr lang="en-US" altLang="ko-KR" sz="1800" dirty="0">
              <a:solidFill>
                <a:schemeClr val="accent5">
                  <a:lumMod val="100000"/>
                </a:schemeClr>
              </a:solidFill>
              <a:effectLst/>
              <a:latin typeface="+mj-ea"/>
              <a:ea typeface="+mj-ea"/>
              <a:cs typeface="+mn-cs"/>
            </a:endParaRPr>
          </a:p>
        </p:txBody>
      </p:sp>
      <p:cxnSp>
        <p:nvCxnSpPr>
          <p:cNvPr id="48" name="直接箭头连接符 47">
            <a:extLst>
              <a:ext uri="{FF2B5EF4-FFF2-40B4-BE49-F238E27FC236}">
                <a16:creationId xmlns:a16="http://schemas.microsoft.com/office/drawing/2014/main" id="{317D82A7-CDE4-474F-BBE2-67F3E465D045}"/>
              </a:ext>
            </a:extLst>
          </p:cNvPr>
          <p:cNvCxnSpPr>
            <a:cxnSpLocks/>
          </p:cNvCxnSpPr>
          <p:nvPr/>
        </p:nvCxnSpPr>
        <p:spPr>
          <a:xfrm>
            <a:off x="4106007" y="3141784"/>
            <a:ext cx="8001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78D335E-FCB1-4615-ACCD-2A8169D9730F}"/>
              </a:ext>
            </a:extLst>
          </p:cNvPr>
          <p:cNvCxnSpPr>
            <a:cxnSpLocks/>
          </p:cNvCxnSpPr>
          <p:nvPr/>
        </p:nvCxnSpPr>
        <p:spPr>
          <a:xfrm>
            <a:off x="7291754" y="3141784"/>
            <a:ext cx="8001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707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286000"/>
            <a:ext cx="12192000" cy="2803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lnSpc>
                <a:spcPct val="150000"/>
              </a:lnSpc>
            </a:pPr>
            <a:r>
              <a:rPr lang="en-US" altLang="zh-CN" sz="4123" b="1" dirty="0"/>
              <a:t>THANK YOU </a:t>
            </a:r>
          </a:p>
          <a:p>
            <a:pPr algn="ctr">
              <a:lnSpc>
                <a:spcPct val="150000"/>
              </a:lnSpc>
            </a:pPr>
            <a:r>
              <a:rPr lang="zh-CN" altLang="en-US" sz="4123" b="1" dirty="0"/>
              <a:t>感谢评委老师批评指正！</a:t>
            </a:r>
            <a:endParaRPr lang="en-US" altLang="zh-CN" sz="4123" b="1" dirty="0"/>
          </a:p>
        </p:txBody>
      </p:sp>
      <p:sp>
        <p:nvSpPr>
          <p:cNvPr id="10" name="文本框 9"/>
          <p:cNvSpPr txBox="1"/>
          <p:nvPr/>
        </p:nvSpPr>
        <p:spPr>
          <a:xfrm>
            <a:off x="4461475" y="5801752"/>
            <a:ext cx="1362874" cy="294248"/>
          </a:xfrm>
          <a:prstGeom prst="rect">
            <a:avLst/>
          </a:prstGeom>
          <a:noFill/>
        </p:spPr>
        <p:txBody>
          <a:bodyPr wrap="none" rtlCol="0">
            <a:spAutoFit/>
          </a:bodyPr>
          <a:lstStyle/>
          <a:p>
            <a:pPr algn="ctr"/>
            <a:r>
              <a:rPr lang="zh-CN" altLang="en-US" sz="1312" dirty="0">
                <a:solidFill>
                  <a:schemeClr val="accent1"/>
                </a:solidFill>
              </a:rPr>
              <a:t>答辩人：宋刘幸</a:t>
            </a:r>
          </a:p>
        </p:txBody>
      </p:sp>
      <p:grpSp>
        <p:nvGrpSpPr>
          <p:cNvPr id="11" name="组合 10"/>
          <p:cNvGrpSpPr/>
          <p:nvPr/>
        </p:nvGrpSpPr>
        <p:grpSpPr>
          <a:xfrm>
            <a:off x="4921736" y="5327650"/>
            <a:ext cx="442352" cy="442352"/>
            <a:chOff x="3954830" y="5669476"/>
            <a:chExt cx="552450" cy="552450"/>
          </a:xfrm>
        </p:grpSpPr>
        <p:sp>
          <p:nvSpPr>
            <p:cNvPr id="19" name="椭圆 18"/>
            <p:cNvSpPr/>
            <p:nvPr/>
          </p:nvSpPr>
          <p:spPr>
            <a:xfrm>
              <a:off x="3954830"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081088" y="5784382"/>
              <a:ext cx="299934" cy="322638"/>
              <a:chOff x="1574801" y="1125538"/>
              <a:chExt cx="2894012" cy="3113087"/>
            </a:xfrm>
            <a:solidFill>
              <a:schemeClr val="bg1"/>
            </a:solidFill>
          </p:grpSpPr>
          <p:sp>
            <p:nvSpPr>
              <p:cNvPr id="21" name="Freeform 5"/>
              <p:cNvSpPr>
                <a:spLocks noEditPoints="1"/>
              </p:cNvSpPr>
              <p:nvPr/>
            </p:nvSpPr>
            <p:spPr bwMode="auto">
              <a:xfrm>
                <a:off x="2524125" y="3284538"/>
                <a:ext cx="288925" cy="287337"/>
              </a:xfrm>
              <a:custGeom>
                <a:avLst/>
                <a:gdLst>
                  <a:gd name="T0" fmla="*/ 0 w 264"/>
                  <a:gd name="T1" fmla="*/ 132 h 264"/>
                  <a:gd name="T2" fmla="*/ 39 w 264"/>
                  <a:gd name="T3" fmla="*/ 226 h 264"/>
                  <a:gd name="T4" fmla="*/ 132 w 264"/>
                  <a:gd name="T5" fmla="*/ 264 h 264"/>
                  <a:gd name="T6" fmla="*/ 226 w 264"/>
                  <a:gd name="T7" fmla="*/ 226 h 264"/>
                  <a:gd name="T8" fmla="*/ 264 w 264"/>
                  <a:gd name="T9" fmla="*/ 132 h 264"/>
                  <a:gd name="T10" fmla="*/ 226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8" y="264"/>
                      <a:pt x="132" y="264"/>
                    </a:cubicBezTo>
                    <a:cubicBezTo>
                      <a:pt x="167" y="264"/>
                      <a:pt x="201" y="250"/>
                      <a:pt x="226" y="226"/>
                    </a:cubicBezTo>
                    <a:cubicBezTo>
                      <a:pt x="250" y="201"/>
                      <a:pt x="264" y="167"/>
                      <a:pt x="264" y="132"/>
                    </a:cubicBezTo>
                    <a:cubicBezTo>
                      <a:pt x="264" y="98"/>
                      <a:pt x="250" y="63"/>
                      <a:pt x="226" y="39"/>
                    </a:cubicBezTo>
                    <a:cubicBezTo>
                      <a:pt x="201" y="14"/>
                      <a:pt x="167" y="0"/>
                      <a:pt x="132" y="0"/>
                    </a:cubicBezTo>
                    <a:cubicBezTo>
                      <a:pt x="98"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noEditPoints="1"/>
              </p:cNvSpPr>
              <p:nvPr/>
            </p:nvSpPr>
            <p:spPr bwMode="auto">
              <a:xfrm>
                <a:off x="3230563" y="3284538"/>
                <a:ext cx="288925" cy="287337"/>
              </a:xfrm>
              <a:custGeom>
                <a:avLst/>
                <a:gdLst>
                  <a:gd name="T0" fmla="*/ 0 w 264"/>
                  <a:gd name="T1" fmla="*/ 132 h 264"/>
                  <a:gd name="T2" fmla="*/ 39 w 264"/>
                  <a:gd name="T3" fmla="*/ 226 h 264"/>
                  <a:gd name="T4" fmla="*/ 132 w 264"/>
                  <a:gd name="T5" fmla="*/ 264 h 264"/>
                  <a:gd name="T6" fmla="*/ 225 w 264"/>
                  <a:gd name="T7" fmla="*/ 226 h 264"/>
                  <a:gd name="T8" fmla="*/ 264 w 264"/>
                  <a:gd name="T9" fmla="*/ 132 h 264"/>
                  <a:gd name="T10" fmla="*/ 225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7" y="264"/>
                      <a:pt x="132" y="264"/>
                    </a:cubicBezTo>
                    <a:cubicBezTo>
                      <a:pt x="167" y="264"/>
                      <a:pt x="201" y="250"/>
                      <a:pt x="225" y="226"/>
                    </a:cubicBezTo>
                    <a:cubicBezTo>
                      <a:pt x="250" y="201"/>
                      <a:pt x="264" y="167"/>
                      <a:pt x="264" y="132"/>
                    </a:cubicBezTo>
                    <a:cubicBezTo>
                      <a:pt x="264" y="98"/>
                      <a:pt x="250" y="63"/>
                      <a:pt x="225" y="39"/>
                    </a:cubicBezTo>
                    <a:cubicBezTo>
                      <a:pt x="201" y="14"/>
                      <a:pt x="167" y="0"/>
                      <a:pt x="132" y="0"/>
                    </a:cubicBezTo>
                    <a:cubicBezTo>
                      <a:pt x="97"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noEditPoints="1"/>
              </p:cNvSpPr>
              <p:nvPr/>
            </p:nvSpPr>
            <p:spPr bwMode="auto">
              <a:xfrm>
                <a:off x="1574801" y="1125538"/>
                <a:ext cx="2894012" cy="1349375"/>
              </a:xfrm>
              <a:custGeom>
                <a:avLst/>
                <a:gdLst>
                  <a:gd name="T0" fmla="*/ 2649 w 2649"/>
                  <a:gd name="T1" fmla="*/ 599 h 1236"/>
                  <a:gd name="T2" fmla="*/ 1324 w 2649"/>
                  <a:gd name="T3" fmla="*/ 0 h 1236"/>
                  <a:gd name="T4" fmla="*/ 0 w 2649"/>
                  <a:gd name="T5" fmla="*/ 599 h 1236"/>
                  <a:gd name="T6" fmla="*/ 1324 w 2649"/>
                  <a:gd name="T7" fmla="*/ 1199 h 1236"/>
                  <a:gd name="T8" fmla="*/ 2495 w 2649"/>
                  <a:gd name="T9" fmla="*/ 667 h 1236"/>
                  <a:gd name="T10" fmla="*/ 2436 w 2649"/>
                  <a:gd name="T11" fmla="*/ 1236 h 1236"/>
                  <a:gd name="T12" fmla="*/ 2519 w 2649"/>
                  <a:gd name="T13" fmla="*/ 1236 h 1236"/>
                  <a:gd name="T14" fmla="*/ 2603 w 2649"/>
                  <a:gd name="T15" fmla="*/ 1236 h 1236"/>
                  <a:gd name="T16" fmla="*/ 2543 w 2649"/>
                  <a:gd name="T17" fmla="*/ 645 h 1236"/>
                  <a:gd name="T18" fmla="*/ 2649 w 2649"/>
                  <a:gd name="T19" fmla="*/ 599 h 1236"/>
                  <a:gd name="T20" fmla="*/ 2649 w 2649"/>
                  <a:gd name="T21" fmla="*/ 599 h 1236"/>
                  <a:gd name="T22" fmla="*/ 2649 w 2649"/>
                  <a:gd name="T23" fmla="*/ 599 h 1236"/>
                  <a:gd name="T24" fmla="*/ 2649 w 2649"/>
                  <a:gd name="T25" fmla="*/ 599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9" h="1236">
                    <a:moveTo>
                      <a:pt x="2649" y="599"/>
                    </a:moveTo>
                    <a:cubicBezTo>
                      <a:pt x="1324" y="0"/>
                      <a:pt x="1324" y="0"/>
                      <a:pt x="1324" y="0"/>
                    </a:cubicBezTo>
                    <a:cubicBezTo>
                      <a:pt x="0" y="599"/>
                      <a:pt x="0" y="599"/>
                      <a:pt x="0" y="599"/>
                    </a:cubicBezTo>
                    <a:cubicBezTo>
                      <a:pt x="1324" y="1199"/>
                      <a:pt x="1324" y="1199"/>
                      <a:pt x="1324" y="1199"/>
                    </a:cubicBezTo>
                    <a:cubicBezTo>
                      <a:pt x="2495" y="667"/>
                      <a:pt x="2495" y="667"/>
                      <a:pt x="2495" y="667"/>
                    </a:cubicBezTo>
                    <a:cubicBezTo>
                      <a:pt x="2490" y="924"/>
                      <a:pt x="2456" y="1209"/>
                      <a:pt x="2436" y="1236"/>
                    </a:cubicBezTo>
                    <a:cubicBezTo>
                      <a:pt x="2519" y="1236"/>
                      <a:pt x="2519" y="1236"/>
                      <a:pt x="2519" y="1236"/>
                    </a:cubicBezTo>
                    <a:cubicBezTo>
                      <a:pt x="2603" y="1236"/>
                      <a:pt x="2603" y="1236"/>
                      <a:pt x="2603" y="1236"/>
                    </a:cubicBezTo>
                    <a:cubicBezTo>
                      <a:pt x="2582" y="1209"/>
                      <a:pt x="2547" y="908"/>
                      <a:pt x="2543" y="645"/>
                    </a:cubicBezTo>
                    <a:cubicBezTo>
                      <a:pt x="2649" y="599"/>
                      <a:pt x="2649" y="599"/>
                      <a:pt x="2649" y="599"/>
                    </a:cubicBezTo>
                    <a:cubicBezTo>
                      <a:pt x="2649" y="599"/>
                      <a:pt x="2649" y="599"/>
                      <a:pt x="2649" y="599"/>
                    </a:cubicBezTo>
                    <a:moveTo>
                      <a:pt x="2649" y="599"/>
                    </a:moveTo>
                    <a:cubicBezTo>
                      <a:pt x="2649" y="599"/>
                      <a:pt x="2649" y="599"/>
                      <a:pt x="2649" y="59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noEditPoints="1"/>
              </p:cNvSpPr>
              <p:nvPr/>
            </p:nvSpPr>
            <p:spPr bwMode="auto">
              <a:xfrm>
                <a:off x="1787525" y="2146300"/>
                <a:ext cx="2470150" cy="2092325"/>
              </a:xfrm>
              <a:custGeom>
                <a:avLst/>
                <a:gdLst>
                  <a:gd name="T0" fmla="*/ 1130 w 2261"/>
                  <a:gd name="T1" fmla="*/ 392 h 1918"/>
                  <a:gd name="T2" fmla="*/ 313 w 2261"/>
                  <a:gd name="T3" fmla="*/ 9 h 1918"/>
                  <a:gd name="T4" fmla="*/ 0 w 2261"/>
                  <a:gd name="T5" fmla="*/ 788 h 1918"/>
                  <a:gd name="T6" fmla="*/ 1130 w 2261"/>
                  <a:gd name="T7" fmla="*/ 1918 h 1918"/>
                  <a:gd name="T8" fmla="*/ 2261 w 2261"/>
                  <a:gd name="T9" fmla="*/ 788 h 1918"/>
                  <a:gd name="T10" fmla="*/ 1939 w 2261"/>
                  <a:gd name="T11" fmla="*/ 0 h 1918"/>
                  <a:gd name="T12" fmla="*/ 1130 w 2261"/>
                  <a:gd name="T13" fmla="*/ 392 h 1918"/>
                  <a:gd name="T14" fmla="*/ 1130 w 2261"/>
                  <a:gd name="T15" fmla="*/ 392 h 1918"/>
                  <a:gd name="T16" fmla="*/ 2084 w 2261"/>
                  <a:gd name="T17" fmla="*/ 782 h 1918"/>
                  <a:gd name="T18" fmla="*/ 2084 w 2261"/>
                  <a:gd name="T19" fmla="*/ 788 h 1918"/>
                  <a:gd name="T20" fmla="*/ 1130 w 2261"/>
                  <a:gd name="T21" fmla="*/ 1742 h 1918"/>
                  <a:gd name="T22" fmla="*/ 177 w 2261"/>
                  <a:gd name="T23" fmla="*/ 821 h 1918"/>
                  <a:gd name="T24" fmla="*/ 189 w 2261"/>
                  <a:gd name="T25" fmla="*/ 837 h 1918"/>
                  <a:gd name="T26" fmla="*/ 1115 w 2261"/>
                  <a:gd name="T27" fmla="*/ 767 h 1918"/>
                  <a:gd name="T28" fmla="*/ 1247 w 2261"/>
                  <a:gd name="T29" fmla="*/ 649 h 1918"/>
                  <a:gd name="T30" fmla="*/ 1094 w 2261"/>
                  <a:gd name="T31" fmla="*/ 1043 h 1918"/>
                  <a:gd name="T32" fmla="*/ 1398 w 2261"/>
                  <a:gd name="T33" fmla="*/ 695 h 1918"/>
                  <a:gd name="T34" fmla="*/ 2060 w 2261"/>
                  <a:gd name="T35" fmla="*/ 811 h 1918"/>
                  <a:gd name="T36" fmla="*/ 2084 w 2261"/>
                  <a:gd name="T37" fmla="*/ 782 h 1918"/>
                  <a:gd name="T38" fmla="*/ 2084 w 2261"/>
                  <a:gd name="T39" fmla="*/ 782 h 1918"/>
                  <a:gd name="T40" fmla="*/ 2084 w 2261"/>
                  <a:gd name="T41" fmla="*/ 782 h 1918"/>
                  <a:gd name="T42" fmla="*/ 2084 w 2261"/>
                  <a:gd name="T43" fmla="*/ 782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1" h="1918">
                    <a:moveTo>
                      <a:pt x="1130" y="392"/>
                    </a:moveTo>
                    <a:cubicBezTo>
                      <a:pt x="313" y="9"/>
                      <a:pt x="313" y="9"/>
                      <a:pt x="313" y="9"/>
                    </a:cubicBezTo>
                    <a:cubicBezTo>
                      <a:pt x="120" y="212"/>
                      <a:pt x="0" y="486"/>
                      <a:pt x="0" y="788"/>
                    </a:cubicBezTo>
                    <a:cubicBezTo>
                      <a:pt x="0" y="1411"/>
                      <a:pt x="507" y="1918"/>
                      <a:pt x="1130" y="1918"/>
                    </a:cubicBezTo>
                    <a:cubicBezTo>
                      <a:pt x="1754" y="1918"/>
                      <a:pt x="2261" y="1411"/>
                      <a:pt x="2261" y="788"/>
                    </a:cubicBezTo>
                    <a:cubicBezTo>
                      <a:pt x="2261" y="482"/>
                      <a:pt x="2137" y="204"/>
                      <a:pt x="1939" y="0"/>
                    </a:cubicBezTo>
                    <a:cubicBezTo>
                      <a:pt x="1130" y="392"/>
                      <a:pt x="1130" y="392"/>
                      <a:pt x="1130" y="392"/>
                    </a:cubicBezTo>
                    <a:cubicBezTo>
                      <a:pt x="1130" y="392"/>
                      <a:pt x="1130" y="392"/>
                      <a:pt x="1130" y="392"/>
                    </a:cubicBezTo>
                    <a:moveTo>
                      <a:pt x="2084" y="782"/>
                    </a:moveTo>
                    <a:cubicBezTo>
                      <a:pt x="2084" y="784"/>
                      <a:pt x="2084" y="786"/>
                      <a:pt x="2084" y="788"/>
                    </a:cubicBezTo>
                    <a:cubicBezTo>
                      <a:pt x="2084" y="1314"/>
                      <a:pt x="1656" y="1742"/>
                      <a:pt x="1130" y="1742"/>
                    </a:cubicBezTo>
                    <a:cubicBezTo>
                      <a:pt x="616" y="1742"/>
                      <a:pt x="195" y="1332"/>
                      <a:pt x="177" y="821"/>
                    </a:cubicBezTo>
                    <a:cubicBezTo>
                      <a:pt x="181" y="826"/>
                      <a:pt x="185" y="832"/>
                      <a:pt x="189" y="837"/>
                    </a:cubicBezTo>
                    <a:cubicBezTo>
                      <a:pt x="358" y="1059"/>
                      <a:pt x="773" y="1028"/>
                      <a:pt x="1115" y="767"/>
                    </a:cubicBezTo>
                    <a:cubicBezTo>
                      <a:pt x="1163" y="730"/>
                      <a:pt x="1207" y="690"/>
                      <a:pt x="1247" y="649"/>
                    </a:cubicBezTo>
                    <a:cubicBezTo>
                      <a:pt x="1242" y="834"/>
                      <a:pt x="1210" y="951"/>
                      <a:pt x="1094" y="1043"/>
                    </a:cubicBezTo>
                    <a:cubicBezTo>
                      <a:pt x="1251" y="974"/>
                      <a:pt x="1343" y="834"/>
                      <a:pt x="1398" y="695"/>
                    </a:cubicBezTo>
                    <a:cubicBezTo>
                      <a:pt x="1626" y="902"/>
                      <a:pt x="1917" y="956"/>
                      <a:pt x="2060" y="811"/>
                    </a:cubicBezTo>
                    <a:cubicBezTo>
                      <a:pt x="2069" y="802"/>
                      <a:pt x="2077" y="792"/>
                      <a:pt x="2084" y="782"/>
                    </a:cubicBezTo>
                    <a:cubicBezTo>
                      <a:pt x="2084" y="782"/>
                      <a:pt x="2084" y="782"/>
                      <a:pt x="2084" y="782"/>
                    </a:cubicBezTo>
                    <a:moveTo>
                      <a:pt x="2084" y="782"/>
                    </a:moveTo>
                    <a:cubicBezTo>
                      <a:pt x="2084" y="782"/>
                      <a:pt x="2084" y="782"/>
                      <a:pt x="2084" y="7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 name="文本框 11"/>
          <p:cNvSpPr txBox="1"/>
          <p:nvPr/>
        </p:nvSpPr>
        <p:spPr>
          <a:xfrm>
            <a:off x="6283494" y="5801752"/>
            <a:ext cx="1362874" cy="294248"/>
          </a:xfrm>
          <a:prstGeom prst="rect">
            <a:avLst/>
          </a:prstGeom>
          <a:noFill/>
        </p:spPr>
        <p:txBody>
          <a:bodyPr wrap="none" rtlCol="0">
            <a:spAutoFit/>
          </a:bodyPr>
          <a:lstStyle/>
          <a:p>
            <a:pPr algn="ctr"/>
            <a:r>
              <a:rPr lang="zh-CN" altLang="en-US" sz="1312" dirty="0">
                <a:solidFill>
                  <a:schemeClr val="accent1"/>
                </a:solidFill>
              </a:rPr>
              <a:t>指导老师：王博</a:t>
            </a:r>
          </a:p>
        </p:txBody>
      </p:sp>
      <p:grpSp>
        <p:nvGrpSpPr>
          <p:cNvPr id="13" name="组合 12"/>
          <p:cNvGrpSpPr/>
          <p:nvPr/>
        </p:nvGrpSpPr>
        <p:grpSpPr>
          <a:xfrm>
            <a:off x="6743755" y="5327650"/>
            <a:ext cx="442352" cy="442352"/>
            <a:chOff x="5853219" y="5669476"/>
            <a:chExt cx="552450" cy="552450"/>
          </a:xfrm>
        </p:grpSpPr>
        <p:sp>
          <p:nvSpPr>
            <p:cNvPr id="14" name="椭圆 13"/>
            <p:cNvSpPr/>
            <p:nvPr/>
          </p:nvSpPr>
          <p:spPr>
            <a:xfrm>
              <a:off x="5853219"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967384" y="5780269"/>
              <a:ext cx="324120" cy="330864"/>
              <a:chOff x="5649913" y="2301875"/>
              <a:chExt cx="3127375" cy="3192463"/>
            </a:xfrm>
            <a:solidFill>
              <a:schemeClr val="bg1"/>
            </a:solidFill>
          </p:grpSpPr>
          <p:sp>
            <p:nvSpPr>
              <p:cNvPr id="16" name="Freeform 12"/>
              <p:cNvSpPr>
                <a:spLocks noEditPoints="1"/>
              </p:cNvSpPr>
              <p:nvPr/>
            </p:nvSpPr>
            <p:spPr bwMode="auto">
              <a:xfrm>
                <a:off x="6657975" y="3275013"/>
                <a:ext cx="1139825" cy="384175"/>
              </a:xfrm>
              <a:custGeom>
                <a:avLst/>
                <a:gdLst>
                  <a:gd name="T0" fmla="*/ 126 w 1039"/>
                  <a:gd name="T1" fmla="*/ 334 h 350"/>
                  <a:gd name="T2" fmla="*/ 46 w 1039"/>
                  <a:gd name="T3" fmla="*/ 187 h 350"/>
                  <a:gd name="T4" fmla="*/ 39 w 1039"/>
                  <a:gd name="T5" fmla="*/ 157 h 350"/>
                  <a:gd name="T6" fmla="*/ 37 w 1039"/>
                  <a:gd name="T7" fmla="*/ 150 h 350"/>
                  <a:gd name="T8" fmla="*/ 31 w 1039"/>
                  <a:gd name="T9" fmla="*/ 127 h 350"/>
                  <a:gd name="T10" fmla="*/ 1 w 1039"/>
                  <a:gd name="T11" fmla="*/ 87 h 350"/>
                  <a:gd name="T12" fmla="*/ 2 w 1039"/>
                  <a:gd name="T13" fmla="*/ 39 h 350"/>
                  <a:gd name="T14" fmla="*/ 11 w 1039"/>
                  <a:gd name="T15" fmla="*/ 21 h 350"/>
                  <a:gd name="T16" fmla="*/ 222 w 1039"/>
                  <a:gd name="T17" fmla="*/ 1 h 350"/>
                  <a:gd name="T18" fmla="*/ 373 w 1039"/>
                  <a:gd name="T19" fmla="*/ 14 h 350"/>
                  <a:gd name="T20" fmla="*/ 514 w 1039"/>
                  <a:gd name="T21" fmla="*/ 49 h 350"/>
                  <a:gd name="T22" fmla="*/ 381 w 1039"/>
                  <a:gd name="T23" fmla="*/ 307 h 350"/>
                  <a:gd name="T24" fmla="*/ 220 w 1039"/>
                  <a:gd name="T25" fmla="*/ 350 h 350"/>
                  <a:gd name="T26" fmla="*/ 225 w 1039"/>
                  <a:gd name="T27" fmla="*/ 329 h 350"/>
                  <a:gd name="T28" fmla="*/ 395 w 1039"/>
                  <a:gd name="T29" fmla="*/ 249 h 350"/>
                  <a:gd name="T30" fmla="*/ 431 w 1039"/>
                  <a:gd name="T31" fmla="*/ 71 h 350"/>
                  <a:gd name="T32" fmla="*/ 358 w 1039"/>
                  <a:gd name="T33" fmla="*/ 42 h 350"/>
                  <a:gd name="T34" fmla="*/ 238 w 1039"/>
                  <a:gd name="T35" fmla="*/ 31 h 350"/>
                  <a:gd name="T36" fmla="*/ 91 w 1039"/>
                  <a:gd name="T37" fmla="*/ 56 h 350"/>
                  <a:gd name="T38" fmla="*/ 80 w 1039"/>
                  <a:gd name="T39" fmla="*/ 111 h 350"/>
                  <a:gd name="T40" fmla="*/ 90 w 1039"/>
                  <a:gd name="T41" fmla="*/ 237 h 350"/>
                  <a:gd name="T42" fmla="*/ 148 w 1039"/>
                  <a:gd name="T43" fmla="*/ 322 h 350"/>
                  <a:gd name="T44" fmla="*/ 815 w 1039"/>
                  <a:gd name="T45" fmla="*/ 348 h 350"/>
                  <a:gd name="T46" fmla="*/ 609 w 1039"/>
                  <a:gd name="T47" fmla="*/ 254 h 350"/>
                  <a:gd name="T48" fmla="*/ 564 w 1039"/>
                  <a:gd name="T49" fmla="*/ 40 h 350"/>
                  <a:gd name="T50" fmla="*/ 699 w 1039"/>
                  <a:gd name="T51" fmla="*/ 6 h 350"/>
                  <a:gd name="T52" fmla="*/ 852 w 1039"/>
                  <a:gd name="T53" fmla="*/ 1 h 350"/>
                  <a:gd name="T54" fmla="*/ 1032 w 1039"/>
                  <a:gd name="T55" fmla="*/ 19 h 350"/>
                  <a:gd name="T56" fmla="*/ 1038 w 1039"/>
                  <a:gd name="T57" fmla="*/ 32 h 350"/>
                  <a:gd name="T58" fmla="*/ 1039 w 1039"/>
                  <a:gd name="T59" fmla="*/ 73 h 350"/>
                  <a:gd name="T60" fmla="*/ 1016 w 1039"/>
                  <a:gd name="T61" fmla="*/ 103 h 350"/>
                  <a:gd name="T62" fmla="*/ 990 w 1039"/>
                  <a:gd name="T63" fmla="*/ 205 h 350"/>
                  <a:gd name="T64" fmla="*/ 898 w 1039"/>
                  <a:gd name="T65" fmla="*/ 338 h 350"/>
                  <a:gd name="T66" fmla="*/ 784 w 1039"/>
                  <a:gd name="T67" fmla="*/ 30 h 350"/>
                  <a:gd name="T68" fmla="*/ 645 w 1039"/>
                  <a:gd name="T69" fmla="*/ 51 h 350"/>
                  <a:gd name="T70" fmla="*/ 601 w 1039"/>
                  <a:gd name="T71" fmla="*/ 116 h 350"/>
                  <a:gd name="T72" fmla="*/ 727 w 1039"/>
                  <a:gd name="T73" fmla="*/ 314 h 350"/>
                  <a:gd name="T74" fmla="*/ 877 w 1039"/>
                  <a:gd name="T75" fmla="*/ 317 h 350"/>
                  <a:gd name="T76" fmla="*/ 961 w 1039"/>
                  <a:gd name="T77" fmla="*/ 156 h 350"/>
                  <a:gd name="T78" fmla="*/ 960 w 1039"/>
                  <a:gd name="T79" fmla="*/ 113 h 350"/>
                  <a:gd name="T80" fmla="*/ 955 w 1039"/>
                  <a:gd name="T81" fmla="*/ 84 h 350"/>
                  <a:gd name="T82" fmla="*/ 911 w 1039"/>
                  <a:gd name="T83" fmla="*/ 45 h 350"/>
                  <a:gd name="T84" fmla="*/ 784 w 1039"/>
                  <a:gd name="T85" fmla="*/ 3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9" h="350">
                    <a:moveTo>
                      <a:pt x="220" y="350"/>
                    </a:moveTo>
                    <a:cubicBezTo>
                      <a:pt x="202" y="350"/>
                      <a:pt x="185" y="348"/>
                      <a:pt x="169" y="346"/>
                    </a:cubicBezTo>
                    <a:cubicBezTo>
                      <a:pt x="153" y="343"/>
                      <a:pt x="139" y="339"/>
                      <a:pt x="126" y="334"/>
                    </a:cubicBezTo>
                    <a:cubicBezTo>
                      <a:pt x="104" y="325"/>
                      <a:pt x="88" y="309"/>
                      <a:pt x="76" y="286"/>
                    </a:cubicBezTo>
                    <a:cubicBezTo>
                      <a:pt x="67" y="269"/>
                      <a:pt x="60" y="250"/>
                      <a:pt x="54" y="225"/>
                    </a:cubicBezTo>
                    <a:cubicBezTo>
                      <a:pt x="51" y="212"/>
                      <a:pt x="48" y="198"/>
                      <a:pt x="46" y="187"/>
                    </a:cubicBezTo>
                    <a:cubicBezTo>
                      <a:pt x="45" y="185"/>
                      <a:pt x="45" y="185"/>
                      <a:pt x="45" y="185"/>
                    </a:cubicBezTo>
                    <a:cubicBezTo>
                      <a:pt x="43" y="176"/>
                      <a:pt x="41" y="167"/>
                      <a:pt x="40" y="158"/>
                    </a:cubicBezTo>
                    <a:cubicBezTo>
                      <a:pt x="39" y="157"/>
                      <a:pt x="39" y="157"/>
                      <a:pt x="39" y="157"/>
                    </a:cubicBezTo>
                    <a:cubicBezTo>
                      <a:pt x="39" y="155"/>
                      <a:pt x="39" y="155"/>
                      <a:pt x="39" y="155"/>
                    </a:cubicBezTo>
                    <a:cubicBezTo>
                      <a:pt x="38" y="154"/>
                      <a:pt x="38" y="152"/>
                      <a:pt x="37" y="150"/>
                    </a:cubicBezTo>
                    <a:cubicBezTo>
                      <a:pt x="37" y="150"/>
                      <a:pt x="37" y="150"/>
                      <a:pt x="37" y="150"/>
                    </a:cubicBezTo>
                    <a:cubicBezTo>
                      <a:pt x="36" y="148"/>
                      <a:pt x="36" y="146"/>
                      <a:pt x="35" y="144"/>
                    </a:cubicBezTo>
                    <a:cubicBezTo>
                      <a:pt x="35" y="142"/>
                      <a:pt x="34" y="139"/>
                      <a:pt x="33" y="137"/>
                    </a:cubicBezTo>
                    <a:cubicBezTo>
                      <a:pt x="32" y="133"/>
                      <a:pt x="31" y="130"/>
                      <a:pt x="31" y="127"/>
                    </a:cubicBezTo>
                    <a:cubicBezTo>
                      <a:pt x="24" y="104"/>
                      <a:pt x="24" y="104"/>
                      <a:pt x="24" y="104"/>
                    </a:cubicBezTo>
                    <a:cubicBezTo>
                      <a:pt x="4" y="91"/>
                      <a:pt x="4" y="91"/>
                      <a:pt x="4" y="91"/>
                    </a:cubicBezTo>
                    <a:cubicBezTo>
                      <a:pt x="2" y="90"/>
                      <a:pt x="2" y="89"/>
                      <a:pt x="1" y="87"/>
                    </a:cubicBezTo>
                    <a:cubicBezTo>
                      <a:pt x="1" y="85"/>
                      <a:pt x="1" y="85"/>
                      <a:pt x="1" y="85"/>
                    </a:cubicBezTo>
                    <a:cubicBezTo>
                      <a:pt x="1" y="83"/>
                      <a:pt x="0" y="81"/>
                      <a:pt x="0" y="79"/>
                    </a:cubicBezTo>
                    <a:cubicBezTo>
                      <a:pt x="1" y="66"/>
                      <a:pt x="1" y="52"/>
                      <a:pt x="2" y="39"/>
                    </a:cubicBezTo>
                    <a:cubicBezTo>
                      <a:pt x="2" y="28"/>
                      <a:pt x="2" y="28"/>
                      <a:pt x="2" y="28"/>
                    </a:cubicBezTo>
                    <a:cubicBezTo>
                      <a:pt x="2" y="25"/>
                      <a:pt x="4" y="23"/>
                      <a:pt x="7" y="22"/>
                    </a:cubicBezTo>
                    <a:cubicBezTo>
                      <a:pt x="11" y="21"/>
                      <a:pt x="11" y="21"/>
                      <a:pt x="11" y="21"/>
                    </a:cubicBezTo>
                    <a:cubicBezTo>
                      <a:pt x="15" y="20"/>
                      <a:pt x="21" y="18"/>
                      <a:pt x="26" y="17"/>
                    </a:cubicBezTo>
                    <a:cubicBezTo>
                      <a:pt x="53" y="14"/>
                      <a:pt x="82" y="10"/>
                      <a:pt x="112" y="6"/>
                    </a:cubicBezTo>
                    <a:cubicBezTo>
                      <a:pt x="144" y="2"/>
                      <a:pt x="178" y="1"/>
                      <a:pt x="222" y="1"/>
                    </a:cubicBezTo>
                    <a:cubicBezTo>
                      <a:pt x="222" y="1"/>
                      <a:pt x="222" y="1"/>
                      <a:pt x="222" y="1"/>
                    </a:cubicBezTo>
                    <a:cubicBezTo>
                      <a:pt x="224" y="1"/>
                      <a:pt x="227" y="1"/>
                      <a:pt x="229" y="1"/>
                    </a:cubicBezTo>
                    <a:cubicBezTo>
                      <a:pt x="277" y="1"/>
                      <a:pt x="325" y="5"/>
                      <a:pt x="373" y="14"/>
                    </a:cubicBezTo>
                    <a:cubicBezTo>
                      <a:pt x="400" y="19"/>
                      <a:pt x="427" y="28"/>
                      <a:pt x="450" y="35"/>
                    </a:cubicBezTo>
                    <a:cubicBezTo>
                      <a:pt x="468" y="41"/>
                      <a:pt x="481" y="44"/>
                      <a:pt x="493" y="47"/>
                    </a:cubicBezTo>
                    <a:cubicBezTo>
                      <a:pt x="500" y="48"/>
                      <a:pt x="507" y="48"/>
                      <a:pt x="514" y="49"/>
                    </a:cubicBezTo>
                    <a:cubicBezTo>
                      <a:pt x="457" y="195"/>
                      <a:pt x="457" y="195"/>
                      <a:pt x="457" y="195"/>
                    </a:cubicBezTo>
                    <a:cubicBezTo>
                      <a:pt x="451" y="210"/>
                      <a:pt x="445" y="224"/>
                      <a:pt x="439" y="236"/>
                    </a:cubicBezTo>
                    <a:cubicBezTo>
                      <a:pt x="424" y="264"/>
                      <a:pt x="405" y="288"/>
                      <a:pt x="381" y="307"/>
                    </a:cubicBezTo>
                    <a:cubicBezTo>
                      <a:pt x="368" y="319"/>
                      <a:pt x="351" y="328"/>
                      <a:pt x="328" y="335"/>
                    </a:cubicBezTo>
                    <a:cubicBezTo>
                      <a:pt x="305" y="342"/>
                      <a:pt x="278" y="346"/>
                      <a:pt x="249" y="349"/>
                    </a:cubicBezTo>
                    <a:cubicBezTo>
                      <a:pt x="239" y="349"/>
                      <a:pt x="229" y="350"/>
                      <a:pt x="220" y="350"/>
                    </a:cubicBezTo>
                    <a:close/>
                    <a:moveTo>
                      <a:pt x="161" y="322"/>
                    </a:moveTo>
                    <a:cubicBezTo>
                      <a:pt x="167" y="323"/>
                      <a:pt x="173" y="325"/>
                      <a:pt x="179" y="326"/>
                    </a:cubicBezTo>
                    <a:cubicBezTo>
                      <a:pt x="194" y="328"/>
                      <a:pt x="210" y="329"/>
                      <a:pt x="225" y="329"/>
                    </a:cubicBezTo>
                    <a:cubicBezTo>
                      <a:pt x="253" y="329"/>
                      <a:pt x="281" y="325"/>
                      <a:pt x="308" y="318"/>
                    </a:cubicBezTo>
                    <a:cubicBezTo>
                      <a:pt x="332" y="312"/>
                      <a:pt x="350" y="302"/>
                      <a:pt x="365" y="288"/>
                    </a:cubicBezTo>
                    <a:cubicBezTo>
                      <a:pt x="376" y="278"/>
                      <a:pt x="385" y="266"/>
                      <a:pt x="395" y="249"/>
                    </a:cubicBezTo>
                    <a:cubicBezTo>
                      <a:pt x="410" y="222"/>
                      <a:pt x="422" y="194"/>
                      <a:pt x="429" y="165"/>
                    </a:cubicBezTo>
                    <a:cubicBezTo>
                      <a:pt x="434" y="144"/>
                      <a:pt x="435" y="125"/>
                      <a:pt x="434" y="107"/>
                    </a:cubicBezTo>
                    <a:cubicBezTo>
                      <a:pt x="431" y="71"/>
                      <a:pt x="431" y="71"/>
                      <a:pt x="431" y="71"/>
                    </a:cubicBezTo>
                    <a:cubicBezTo>
                      <a:pt x="399" y="54"/>
                      <a:pt x="399" y="54"/>
                      <a:pt x="399" y="54"/>
                    </a:cubicBezTo>
                    <a:cubicBezTo>
                      <a:pt x="388" y="49"/>
                      <a:pt x="377" y="46"/>
                      <a:pt x="362" y="42"/>
                    </a:cubicBezTo>
                    <a:cubicBezTo>
                      <a:pt x="358" y="42"/>
                      <a:pt x="358" y="42"/>
                      <a:pt x="358" y="42"/>
                    </a:cubicBezTo>
                    <a:cubicBezTo>
                      <a:pt x="328" y="35"/>
                      <a:pt x="296" y="31"/>
                      <a:pt x="251" y="31"/>
                    </a:cubicBezTo>
                    <a:cubicBezTo>
                      <a:pt x="249" y="31"/>
                      <a:pt x="249" y="31"/>
                      <a:pt x="249" y="31"/>
                    </a:cubicBezTo>
                    <a:cubicBezTo>
                      <a:pt x="238" y="31"/>
                      <a:pt x="238" y="31"/>
                      <a:pt x="238" y="31"/>
                    </a:cubicBezTo>
                    <a:cubicBezTo>
                      <a:pt x="227" y="32"/>
                      <a:pt x="214" y="33"/>
                      <a:pt x="201" y="34"/>
                    </a:cubicBezTo>
                    <a:cubicBezTo>
                      <a:pt x="175" y="36"/>
                      <a:pt x="152" y="40"/>
                      <a:pt x="130" y="45"/>
                    </a:cubicBezTo>
                    <a:cubicBezTo>
                      <a:pt x="91" y="56"/>
                      <a:pt x="91" y="56"/>
                      <a:pt x="91" y="56"/>
                    </a:cubicBezTo>
                    <a:cubicBezTo>
                      <a:pt x="82" y="94"/>
                      <a:pt x="82" y="94"/>
                      <a:pt x="82" y="94"/>
                    </a:cubicBezTo>
                    <a:cubicBezTo>
                      <a:pt x="81" y="99"/>
                      <a:pt x="81" y="105"/>
                      <a:pt x="80" y="111"/>
                    </a:cubicBezTo>
                    <a:cubicBezTo>
                      <a:pt x="80" y="111"/>
                      <a:pt x="80" y="111"/>
                      <a:pt x="80" y="111"/>
                    </a:cubicBezTo>
                    <a:cubicBezTo>
                      <a:pt x="80" y="113"/>
                      <a:pt x="79" y="115"/>
                      <a:pt x="79" y="116"/>
                    </a:cubicBezTo>
                    <a:cubicBezTo>
                      <a:pt x="77" y="131"/>
                      <a:pt x="77" y="146"/>
                      <a:pt x="79" y="161"/>
                    </a:cubicBezTo>
                    <a:cubicBezTo>
                      <a:pt x="81" y="182"/>
                      <a:pt x="84" y="209"/>
                      <a:pt x="90" y="237"/>
                    </a:cubicBezTo>
                    <a:cubicBezTo>
                      <a:pt x="95" y="258"/>
                      <a:pt x="103" y="276"/>
                      <a:pt x="113" y="290"/>
                    </a:cubicBezTo>
                    <a:cubicBezTo>
                      <a:pt x="118" y="298"/>
                      <a:pt x="124" y="305"/>
                      <a:pt x="131" y="310"/>
                    </a:cubicBezTo>
                    <a:cubicBezTo>
                      <a:pt x="148" y="322"/>
                      <a:pt x="148" y="322"/>
                      <a:pt x="148" y="322"/>
                    </a:cubicBezTo>
                    <a:cubicBezTo>
                      <a:pt x="161" y="322"/>
                      <a:pt x="161" y="322"/>
                      <a:pt x="161" y="322"/>
                    </a:cubicBezTo>
                    <a:cubicBezTo>
                      <a:pt x="161" y="322"/>
                      <a:pt x="161" y="322"/>
                      <a:pt x="161" y="322"/>
                    </a:cubicBezTo>
                    <a:close/>
                    <a:moveTo>
                      <a:pt x="815" y="348"/>
                    </a:moveTo>
                    <a:cubicBezTo>
                      <a:pt x="787" y="348"/>
                      <a:pt x="762" y="346"/>
                      <a:pt x="738" y="341"/>
                    </a:cubicBezTo>
                    <a:cubicBezTo>
                      <a:pt x="714" y="336"/>
                      <a:pt x="693" y="329"/>
                      <a:pt x="674" y="319"/>
                    </a:cubicBezTo>
                    <a:cubicBezTo>
                      <a:pt x="648" y="304"/>
                      <a:pt x="626" y="282"/>
                      <a:pt x="609" y="254"/>
                    </a:cubicBezTo>
                    <a:cubicBezTo>
                      <a:pt x="598" y="234"/>
                      <a:pt x="588" y="214"/>
                      <a:pt x="579" y="193"/>
                    </a:cubicBezTo>
                    <a:cubicBezTo>
                      <a:pt x="518" y="49"/>
                      <a:pt x="518" y="49"/>
                      <a:pt x="518" y="49"/>
                    </a:cubicBezTo>
                    <a:cubicBezTo>
                      <a:pt x="533" y="48"/>
                      <a:pt x="548" y="46"/>
                      <a:pt x="564" y="40"/>
                    </a:cubicBezTo>
                    <a:cubicBezTo>
                      <a:pt x="572" y="38"/>
                      <a:pt x="580" y="35"/>
                      <a:pt x="588" y="33"/>
                    </a:cubicBezTo>
                    <a:cubicBezTo>
                      <a:pt x="595" y="30"/>
                      <a:pt x="602" y="28"/>
                      <a:pt x="609" y="25"/>
                    </a:cubicBezTo>
                    <a:cubicBezTo>
                      <a:pt x="635" y="17"/>
                      <a:pt x="664" y="11"/>
                      <a:pt x="699" y="6"/>
                    </a:cubicBezTo>
                    <a:cubicBezTo>
                      <a:pt x="733" y="2"/>
                      <a:pt x="767" y="0"/>
                      <a:pt x="803" y="0"/>
                    </a:cubicBezTo>
                    <a:cubicBezTo>
                      <a:pt x="818" y="0"/>
                      <a:pt x="834" y="0"/>
                      <a:pt x="850" y="1"/>
                    </a:cubicBezTo>
                    <a:cubicBezTo>
                      <a:pt x="852" y="1"/>
                      <a:pt x="852" y="1"/>
                      <a:pt x="852" y="1"/>
                    </a:cubicBezTo>
                    <a:cubicBezTo>
                      <a:pt x="877" y="2"/>
                      <a:pt x="903" y="4"/>
                      <a:pt x="928" y="5"/>
                    </a:cubicBezTo>
                    <a:cubicBezTo>
                      <a:pt x="960" y="7"/>
                      <a:pt x="991" y="12"/>
                      <a:pt x="1026" y="18"/>
                    </a:cubicBezTo>
                    <a:cubicBezTo>
                      <a:pt x="1028" y="18"/>
                      <a:pt x="1030" y="18"/>
                      <a:pt x="1032" y="19"/>
                    </a:cubicBezTo>
                    <a:cubicBezTo>
                      <a:pt x="1033" y="19"/>
                      <a:pt x="1033" y="19"/>
                      <a:pt x="1033" y="19"/>
                    </a:cubicBezTo>
                    <a:cubicBezTo>
                      <a:pt x="1036" y="20"/>
                      <a:pt x="1037" y="21"/>
                      <a:pt x="1038" y="25"/>
                    </a:cubicBezTo>
                    <a:cubicBezTo>
                      <a:pt x="1038" y="27"/>
                      <a:pt x="1038" y="30"/>
                      <a:pt x="1038" y="32"/>
                    </a:cubicBezTo>
                    <a:cubicBezTo>
                      <a:pt x="1038" y="33"/>
                      <a:pt x="1038" y="33"/>
                      <a:pt x="1038" y="33"/>
                    </a:cubicBezTo>
                    <a:cubicBezTo>
                      <a:pt x="1039" y="38"/>
                      <a:pt x="1039" y="43"/>
                      <a:pt x="1039" y="47"/>
                    </a:cubicBezTo>
                    <a:cubicBezTo>
                      <a:pt x="1039" y="56"/>
                      <a:pt x="1039" y="64"/>
                      <a:pt x="1039" y="73"/>
                    </a:cubicBezTo>
                    <a:cubicBezTo>
                      <a:pt x="1030" y="55"/>
                      <a:pt x="1030" y="55"/>
                      <a:pt x="1030" y="55"/>
                    </a:cubicBezTo>
                    <a:cubicBezTo>
                      <a:pt x="1016" y="103"/>
                      <a:pt x="1016" y="103"/>
                      <a:pt x="1016" y="103"/>
                    </a:cubicBezTo>
                    <a:cubicBezTo>
                      <a:pt x="1016" y="103"/>
                      <a:pt x="1016" y="103"/>
                      <a:pt x="1016" y="103"/>
                    </a:cubicBezTo>
                    <a:cubicBezTo>
                      <a:pt x="1009" y="126"/>
                      <a:pt x="1009" y="126"/>
                      <a:pt x="1009" y="126"/>
                    </a:cubicBezTo>
                    <a:cubicBezTo>
                      <a:pt x="986" y="208"/>
                      <a:pt x="986" y="208"/>
                      <a:pt x="986" y="208"/>
                    </a:cubicBezTo>
                    <a:cubicBezTo>
                      <a:pt x="990" y="205"/>
                      <a:pt x="990" y="205"/>
                      <a:pt x="990" y="205"/>
                    </a:cubicBezTo>
                    <a:cubicBezTo>
                      <a:pt x="984" y="227"/>
                      <a:pt x="978" y="249"/>
                      <a:pt x="970" y="270"/>
                    </a:cubicBezTo>
                    <a:cubicBezTo>
                      <a:pt x="964" y="284"/>
                      <a:pt x="957" y="296"/>
                      <a:pt x="949" y="305"/>
                    </a:cubicBezTo>
                    <a:cubicBezTo>
                      <a:pt x="937" y="321"/>
                      <a:pt x="921" y="331"/>
                      <a:pt x="898" y="338"/>
                    </a:cubicBezTo>
                    <a:cubicBezTo>
                      <a:pt x="881" y="343"/>
                      <a:pt x="861" y="346"/>
                      <a:pt x="838" y="347"/>
                    </a:cubicBezTo>
                    <a:cubicBezTo>
                      <a:pt x="830" y="348"/>
                      <a:pt x="823" y="348"/>
                      <a:pt x="815" y="348"/>
                    </a:cubicBezTo>
                    <a:close/>
                    <a:moveTo>
                      <a:pt x="784" y="30"/>
                    </a:moveTo>
                    <a:cubicBezTo>
                      <a:pt x="775" y="30"/>
                      <a:pt x="763" y="31"/>
                      <a:pt x="751" y="31"/>
                    </a:cubicBezTo>
                    <a:cubicBezTo>
                      <a:pt x="732" y="33"/>
                      <a:pt x="711" y="35"/>
                      <a:pt x="689" y="40"/>
                    </a:cubicBezTo>
                    <a:cubicBezTo>
                      <a:pt x="676" y="42"/>
                      <a:pt x="660" y="46"/>
                      <a:pt x="645" y="51"/>
                    </a:cubicBezTo>
                    <a:cubicBezTo>
                      <a:pt x="604" y="65"/>
                      <a:pt x="604" y="65"/>
                      <a:pt x="604" y="65"/>
                    </a:cubicBezTo>
                    <a:cubicBezTo>
                      <a:pt x="601" y="108"/>
                      <a:pt x="601" y="108"/>
                      <a:pt x="601" y="108"/>
                    </a:cubicBezTo>
                    <a:cubicBezTo>
                      <a:pt x="601" y="110"/>
                      <a:pt x="601" y="113"/>
                      <a:pt x="601" y="116"/>
                    </a:cubicBezTo>
                    <a:cubicBezTo>
                      <a:pt x="600" y="132"/>
                      <a:pt x="603" y="149"/>
                      <a:pt x="607" y="168"/>
                    </a:cubicBezTo>
                    <a:cubicBezTo>
                      <a:pt x="616" y="207"/>
                      <a:pt x="632" y="240"/>
                      <a:pt x="655" y="269"/>
                    </a:cubicBezTo>
                    <a:cubicBezTo>
                      <a:pt x="674" y="293"/>
                      <a:pt x="698" y="308"/>
                      <a:pt x="727" y="314"/>
                    </a:cubicBezTo>
                    <a:cubicBezTo>
                      <a:pt x="758" y="320"/>
                      <a:pt x="786" y="324"/>
                      <a:pt x="814" y="324"/>
                    </a:cubicBezTo>
                    <a:cubicBezTo>
                      <a:pt x="817" y="324"/>
                      <a:pt x="817" y="324"/>
                      <a:pt x="817" y="324"/>
                    </a:cubicBezTo>
                    <a:cubicBezTo>
                      <a:pt x="835" y="323"/>
                      <a:pt x="856" y="323"/>
                      <a:pt x="877" y="317"/>
                    </a:cubicBezTo>
                    <a:cubicBezTo>
                      <a:pt x="896" y="312"/>
                      <a:pt x="908" y="305"/>
                      <a:pt x="919" y="295"/>
                    </a:cubicBezTo>
                    <a:cubicBezTo>
                      <a:pt x="928" y="286"/>
                      <a:pt x="936" y="274"/>
                      <a:pt x="941" y="259"/>
                    </a:cubicBezTo>
                    <a:cubicBezTo>
                      <a:pt x="953" y="227"/>
                      <a:pt x="960" y="193"/>
                      <a:pt x="961" y="156"/>
                    </a:cubicBezTo>
                    <a:cubicBezTo>
                      <a:pt x="961" y="154"/>
                      <a:pt x="961" y="154"/>
                      <a:pt x="961" y="154"/>
                    </a:cubicBezTo>
                    <a:cubicBezTo>
                      <a:pt x="961" y="142"/>
                      <a:pt x="961" y="130"/>
                      <a:pt x="960" y="118"/>
                    </a:cubicBezTo>
                    <a:cubicBezTo>
                      <a:pt x="960" y="113"/>
                      <a:pt x="960" y="113"/>
                      <a:pt x="960" y="113"/>
                    </a:cubicBezTo>
                    <a:cubicBezTo>
                      <a:pt x="960" y="108"/>
                      <a:pt x="960" y="105"/>
                      <a:pt x="959" y="102"/>
                    </a:cubicBezTo>
                    <a:cubicBezTo>
                      <a:pt x="958" y="93"/>
                      <a:pt x="958" y="93"/>
                      <a:pt x="958" y="93"/>
                    </a:cubicBezTo>
                    <a:cubicBezTo>
                      <a:pt x="955" y="84"/>
                      <a:pt x="955" y="84"/>
                      <a:pt x="955" y="84"/>
                    </a:cubicBezTo>
                    <a:cubicBezTo>
                      <a:pt x="955" y="83"/>
                      <a:pt x="954" y="82"/>
                      <a:pt x="954" y="81"/>
                    </a:cubicBezTo>
                    <a:cubicBezTo>
                      <a:pt x="941" y="53"/>
                      <a:pt x="941" y="53"/>
                      <a:pt x="941" y="53"/>
                    </a:cubicBezTo>
                    <a:cubicBezTo>
                      <a:pt x="911" y="45"/>
                      <a:pt x="911" y="45"/>
                      <a:pt x="911" y="45"/>
                    </a:cubicBezTo>
                    <a:cubicBezTo>
                      <a:pt x="877" y="35"/>
                      <a:pt x="842" y="32"/>
                      <a:pt x="798" y="30"/>
                    </a:cubicBezTo>
                    <a:cubicBezTo>
                      <a:pt x="795" y="29"/>
                      <a:pt x="795" y="29"/>
                      <a:pt x="795" y="29"/>
                    </a:cubicBezTo>
                    <a:cubicBezTo>
                      <a:pt x="784" y="30"/>
                      <a:pt x="784" y="30"/>
                      <a:pt x="78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noEditPoints="1"/>
              </p:cNvSpPr>
              <p:nvPr/>
            </p:nvSpPr>
            <p:spPr bwMode="auto">
              <a:xfrm>
                <a:off x="5649913" y="4264025"/>
                <a:ext cx="3127375" cy="1230313"/>
              </a:xfrm>
              <a:custGeom>
                <a:avLst/>
                <a:gdLst>
                  <a:gd name="T0" fmla="*/ 2002 w 2852"/>
                  <a:gd name="T1" fmla="*/ 0 h 1123"/>
                  <a:gd name="T2" fmla="*/ 1595 w 2852"/>
                  <a:gd name="T3" fmla="*/ 742 h 1123"/>
                  <a:gd name="T4" fmla="*/ 1535 w 2852"/>
                  <a:gd name="T5" fmla="*/ 565 h 1123"/>
                  <a:gd name="T6" fmla="*/ 1646 w 2852"/>
                  <a:gd name="T7" fmla="*/ 342 h 1123"/>
                  <a:gd name="T8" fmla="*/ 1423 w 2852"/>
                  <a:gd name="T9" fmla="*/ 119 h 1123"/>
                  <a:gd name="T10" fmla="*/ 1200 w 2852"/>
                  <a:gd name="T11" fmla="*/ 342 h 1123"/>
                  <a:gd name="T12" fmla="*/ 1312 w 2852"/>
                  <a:gd name="T13" fmla="*/ 565 h 1123"/>
                  <a:gd name="T14" fmla="*/ 1240 w 2852"/>
                  <a:gd name="T15" fmla="*/ 746 h 1123"/>
                  <a:gd name="T16" fmla="*/ 844 w 2852"/>
                  <a:gd name="T17" fmla="*/ 0 h 1123"/>
                  <a:gd name="T18" fmla="*/ 0 w 2852"/>
                  <a:gd name="T19" fmla="*/ 889 h 1123"/>
                  <a:gd name="T20" fmla="*/ 173 w 2852"/>
                  <a:gd name="T21" fmla="*/ 1123 h 1123"/>
                  <a:gd name="T22" fmla="*/ 2678 w 2852"/>
                  <a:gd name="T23" fmla="*/ 1123 h 1123"/>
                  <a:gd name="T24" fmla="*/ 2852 w 2852"/>
                  <a:gd name="T25" fmla="*/ 890 h 1123"/>
                  <a:gd name="T26" fmla="*/ 2002 w 2852"/>
                  <a:gd name="T27" fmla="*/ 0 h 1123"/>
                  <a:gd name="T28" fmla="*/ 2586 w 2852"/>
                  <a:gd name="T29" fmla="*/ 447 h 1123"/>
                  <a:gd name="T30" fmla="*/ 2586 w 2852"/>
                  <a:gd name="T31" fmla="*/ 447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2" h="1123">
                    <a:moveTo>
                      <a:pt x="2002" y="0"/>
                    </a:moveTo>
                    <a:cubicBezTo>
                      <a:pt x="1595" y="742"/>
                      <a:pt x="1595" y="742"/>
                      <a:pt x="1595" y="742"/>
                    </a:cubicBezTo>
                    <a:cubicBezTo>
                      <a:pt x="1535" y="565"/>
                      <a:pt x="1535" y="565"/>
                      <a:pt x="1535" y="565"/>
                    </a:cubicBezTo>
                    <a:cubicBezTo>
                      <a:pt x="1646" y="342"/>
                      <a:pt x="1646" y="342"/>
                      <a:pt x="1646" y="342"/>
                    </a:cubicBezTo>
                    <a:cubicBezTo>
                      <a:pt x="1423" y="119"/>
                      <a:pt x="1423" y="119"/>
                      <a:pt x="1423" y="119"/>
                    </a:cubicBezTo>
                    <a:cubicBezTo>
                      <a:pt x="1200" y="342"/>
                      <a:pt x="1200" y="342"/>
                      <a:pt x="1200" y="342"/>
                    </a:cubicBezTo>
                    <a:cubicBezTo>
                      <a:pt x="1312" y="565"/>
                      <a:pt x="1312" y="565"/>
                      <a:pt x="1312" y="565"/>
                    </a:cubicBezTo>
                    <a:cubicBezTo>
                      <a:pt x="1240" y="746"/>
                      <a:pt x="1240" y="746"/>
                      <a:pt x="1240" y="746"/>
                    </a:cubicBezTo>
                    <a:cubicBezTo>
                      <a:pt x="844" y="0"/>
                      <a:pt x="844" y="0"/>
                      <a:pt x="844" y="0"/>
                    </a:cubicBezTo>
                    <a:cubicBezTo>
                      <a:pt x="844" y="0"/>
                      <a:pt x="0" y="447"/>
                      <a:pt x="0" y="889"/>
                    </a:cubicBezTo>
                    <a:cubicBezTo>
                      <a:pt x="0" y="1011"/>
                      <a:pt x="50" y="1123"/>
                      <a:pt x="173" y="1123"/>
                    </a:cubicBezTo>
                    <a:cubicBezTo>
                      <a:pt x="2678" y="1123"/>
                      <a:pt x="2678" y="1123"/>
                      <a:pt x="2678" y="1123"/>
                    </a:cubicBezTo>
                    <a:cubicBezTo>
                      <a:pt x="2800" y="1123"/>
                      <a:pt x="2852" y="1012"/>
                      <a:pt x="2852" y="890"/>
                    </a:cubicBezTo>
                    <a:cubicBezTo>
                      <a:pt x="2852" y="475"/>
                      <a:pt x="2002" y="0"/>
                      <a:pt x="2002" y="0"/>
                    </a:cubicBezTo>
                    <a:moveTo>
                      <a:pt x="2586" y="447"/>
                    </a:moveTo>
                    <a:cubicBezTo>
                      <a:pt x="2586" y="447"/>
                      <a:pt x="2586" y="447"/>
                      <a:pt x="2586" y="4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noEditPoints="1"/>
              </p:cNvSpPr>
              <p:nvPr/>
            </p:nvSpPr>
            <p:spPr bwMode="auto">
              <a:xfrm>
                <a:off x="6415088" y="2301875"/>
                <a:ext cx="1603375" cy="1984375"/>
              </a:xfrm>
              <a:custGeom>
                <a:avLst/>
                <a:gdLst>
                  <a:gd name="T0" fmla="*/ 1460 w 1462"/>
                  <a:gd name="T1" fmla="*/ 878 h 1812"/>
                  <a:gd name="T2" fmla="*/ 1460 w 1462"/>
                  <a:gd name="T3" fmla="*/ 844 h 1812"/>
                  <a:gd name="T4" fmla="*/ 1430 w 1462"/>
                  <a:gd name="T5" fmla="*/ 824 h 1812"/>
                  <a:gd name="T6" fmla="*/ 1420 w 1462"/>
                  <a:gd name="T7" fmla="*/ 817 h 1812"/>
                  <a:gd name="T8" fmla="*/ 764 w 1462"/>
                  <a:gd name="T9" fmla="*/ 90 h 1812"/>
                  <a:gd name="T10" fmla="*/ 193 w 1462"/>
                  <a:gd name="T11" fmla="*/ 151 h 1812"/>
                  <a:gd name="T12" fmla="*/ 61 w 1462"/>
                  <a:gd name="T13" fmla="*/ 806 h 1812"/>
                  <a:gd name="T14" fmla="*/ 31 w 1462"/>
                  <a:gd name="T15" fmla="*/ 824 h 1812"/>
                  <a:gd name="T16" fmla="*/ 2 w 1462"/>
                  <a:gd name="T17" fmla="*/ 844 h 1812"/>
                  <a:gd name="T18" fmla="*/ 2 w 1462"/>
                  <a:gd name="T19" fmla="*/ 878 h 1812"/>
                  <a:gd name="T20" fmla="*/ 36 w 1462"/>
                  <a:gd name="T21" fmla="*/ 1103 h 1812"/>
                  <a:gd name="T22" fmla="*/ 135 w 1462"/>
                  <a:gd name="T23" fmla="*/ 1219 h 1812"/>
                  <a:gd name="T24" fmla="*/ 356 w 1462"/>
                  <a:gd name="T25" fmla="*/ 1624 h 1812"/>
                  <a:gd name="T26" fmla="*/ 722 w 1462"/>
                  <a:gd name="T27" fmla="*/ 1810 h 1812"/>
                  <a:gd name="T28" fmla="*/ 734 w 1462"/>
                  <a:gd name="T29" fmla="*/ 1812 h 1812"/>
                  <a:gd name="T30" fmla="*/ 747 w 1462"/>
                  <a:gd name="T31" fmla="*/ 1810 h 1812"/>
                  <a:gd name="T32" fmla="*/ 1123 w 1462"/>
                  <a:gd name="T33" fmla="*/ 1613 h 1812"/>
                  <a:gd name="T34" fmla="*/ 1332 w 1462"/>
                  <a:gd name="T35" fmla="*/ 1216 h 1812"/>
                  <a:gd name="T36" fmla="*/ 1427 w 1462"/>
                  <a:gd name="T37" fmla="*/ 1099 h 1812"/>
                  <a:gd name="T38" fmla="*/ 1460 w 1462"/>
                  <a:gd name="T39" fmla="*/ 878 h 1812"/>
                  <a:gd name="T40" fmla="*/ 1301 w 1462"/>
                  <a:gd name="T41" fmla="*/ 1049 h 1812"/>
                  <a:gd name="T42" fmla="*/ 1252 w 1462"/>
                  <a:gd name="T43" fmla="*/ 1105 h 1812"/>
                  <a:gd name="T44" fmla="*/ 1218 w 1462"/>
                  <a:gd name="T45" fmla="*/ 1117 h 1812"/>
                  <a:gd name="T46" fmla="*/ 1209 w 1462"/>
                  <a:gd name="T47" fmla="*/ 1151 h 1812"/>
                  <a:gd name="T48" fmla="*/ 1024 w 1462"/>
                  <a:gd name="T49" fmla="*/ 1520 h 1812"/>
                  <a:gd name="T50" fmla="*/ 732 w 1462"/>
                  <a:gd name="T51" fmla="*/ 1675 h 1812"/>
                  <a:gd name="T52" fmla="*/ 454 w 1462"/>
                  <a:gd name="T53" fmla="*/ 1530 h 1812"/>
                  <a:gd name="T54" fmla="*/ 257 w 1462"/>
                  <a:gd name="T55" fmla="*/ 1153 h 1812"/>
                  <a:gd name="T56" fmla="*/ 248 w 1462"/>
                  <a:gd name="T57" fmla="*/ 1117 h 1812"/>
                  <a:gd name="T58" fmla="*/ 212 w 1462"/>
                  <a:gd name="T59" fmla="*/ 1106 h 1812"/>
                  <a:gd name="T60" fmla="*/ 162 w 1462"/>
                  <a:gd name="T61" fmla="*/ 1051 h 1812"/>
                  <a:gd name="T62" fmla="*/ 139 w 1462"/>
                  <a:gd name="T63" fmla="*/ 942 h 1812"/>
                  <a:gd name="T64" fmla="*/ 227 w 1462"/>
                  <a:gd name="T65" fmla="*/ 939 h 1812"/>
                  <a:gd name="T66" fmla="*/ 233 w 1462"/>
                  <a:gd name="T67" fmla="*/ 918 h 1812"/>
                  <a:gd name="T68" fmla="*/ 234 w 1462"/>
                  <a:gd name="T69" fmla="*/ 919 h 1812"/>
                  <a:gd name="T70" fmla="*/ 237 w 1462"/>
                  <a:gd name="T71" fmla="*/ 904 h 1812"/>
                  <a:gd name="T72" fmla="*/ 268 w 1462"/>
                  <a:gd name="T73" fmla="*/ 579 h 1812"/>
                  <a:gd name="T74" fmla="*/ 281 w 1462"/>
                  <a:gd name="T75" fmla="*/ 545 h 1812"/>
                  <a:gd name="T76" fmla="*/ 908 w 1462"/>
                  <a:gd name="T77" fmla="*/ 472 h 1812"/>
                  <a:gd name="T78" fmla="*/ 868 w 1462"/>
                  <a:gd name="T79" fmla="*/ 579 h 1812"/>
                  <a:gd name="T80" fmla="*/ 908 w 1462"/>
                  <a:gd name="T81" fmla="*/ 586 h 1812"/>
                  <a:gd name="T82" fmla="*/ 954 w 1462"/>
                  <a:gd name="T83" fmla="*/ 514 h 1812"/>
                  <a:gd name="T84" fmla="*/ 948 w 1462"/>
                  <a:gd name="T85" fmla="*/ 565 h 1812"/>
                  <a:gd name="T86" fmla="*/ 991 w 1462"/>
                  <a:gd name="T87" fmla="*/ 570 h 1812"/>
                  <a:gd name="T88" fmla="*/ 1018 w 1462"/>
                  <a:gd name="T89" fmla="*/ 488 h 1812"/>
                  <a:gd name="T90" fmla="*/ 1181 w 1462"/>
                  <a:gd name="T91" fmla="*/ 536 h 1812"/>
                  <a:gd name="T92" fmla="*/ 1220 w 1462"/>
                  <a:gd name="T93" fmla="*/ 858 h 1812"/>
                  <a:gd name="T94" fmla="*/ 1231 w 1462"/>
                  <a:gd name="T95" fmla="*/ 916 h 1812"/>
                  <a:gd name="T96" fmla="*/ 1251 w 1462"/>
                  <a:gd name="T97" fmla="*/ 915 h 1812"/>
                  <a:gd name="T98" fmla="*/ 1260 w 1462"/>
                  <a:gd name="T99" fmla="*/ 946 h 1812"/>
                  <a:gd name="T100" fmla="*/ 1323 w 1462"/>
                  <a:gd name="T101" fmla="*/ 942 h 1812"/>
                  <a:gd name="T102" fmla="*/ 1301 w 1462"/>
                  <a:gd name="T103" fmla="*/ 1049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812">
                    <a:moveTo>
                      <a:pt x="1460" y="878"/>
                    </a:moveTo>
                    <a:cubicBezTo>
                      <a:pt x="1460" y="844"/>
                      <a:pt x="1460" y="844"/>
                      <a:pt x="1460" y="844"/>
                    </a:cubicBezTo>
                    <a:cubicBezTo>
                      <a:pt x="1430" y="824"/>
                      <a:pt x="1430" y="824"/>
                      <a:pt x="1430" y="824"/>
                    </a:cubicBezTo>
                    <a:cubicBezTo>
                      <a:pt x="1427" y="822"/>
                      <a:pt x="1423" y="819"/>
                      <a:pt x="1420" y="817"/>
                    </a:cubicBezTo>
                    <a:cubicBezTo>
                      <a:pt x="1360" y="303"/>
                      <a:pt x="1364" y="0"/>
                      <a:pt x="764" y="90"/>
                    </a:cubicBezTo>
                    <a:cubicBezTo>
                      <a:pt x="553" y="121"/>
                      <a:pt x="323" y="56"/>
                      <a:pt x="193" y="151"/>
                    </a:cubicBezTo>
                    <a:cubicBezTo>
                      <a:pt x="28" y="305"/>
                      <a:pt x="16" y="535"/>
                      <a:pt x="61" y="806"/>
                    </a:cubicBezTo>
                    <a:cubicBezTo>
                      <a:pt x="51" y="811"/>
                      <a:pt x="41" y="817"/>
                      <a:pt x="31" y="824"/>
                    </a:cubicBezTo>
                    <a:cubicBezTo>
                      <a:pt x="2" y="844"/>
                      <a:pt x="2" y="844"/>
                      <a:pt x="2" y="844"/>
                    </a:cubicBezTo>
                    <a:cubicBezTo>
                      <a:pt x="2" y="878"/>
                      <a:pt x="2" y="878"/>
                      <a:pt x="2" y="878"/>
                    </a:cubicBezTo>
                    <a:cubicBezTo>
                      <a:pt x="0" y="969"/>
                      <a:pt x="11" y="1045"/>
                      <a:pt x="36" y="1103"/>
                    </a:cubicBezTo>
                    <a:cubicBezTo>
                      <a:pt x="58" y="1156"/>
                      <a:pt x="91" y="1195"/>
                      <a:pt x="135" y="1219"/>
                    </a:cubicBezTo>
                    <a:cubicBezTo>
                      <a:pt x="187" y="1396"/>
                      <a:pt x="262" y="1528"/>
                      <a:pt x="356" y="1624"/>
                    </a:cubicBezTo>
                    <a:cubicBezTo>
                      <a:pt x="459" y="1728"/>
                      <a:pt x="582" y="1787"/>
                      <a:pt x="722" y="1810"/>
                    </a:cubicBezTo>
                    <a:cubicBezTo>
                      <a:pt x="734" y="1812"/>
                      <a:pt x="734" y="1812"/>
                      <a:pt x="734" y="1812"/>
                    </a:cubicBezTo>
                    <a:cubicBezTo>
                      <a:pt x="747" y="1810"/>
                      <a:pt x="747" y="1810"/>
                      <a:pt x="747" y="1810"/>
                    </a:cubicBezTo>
                    <a:cubicBezTo>
                      <a:pt x="901" y="1777"/>
                      <a:pt x="1024" y="1716"/>
                      <a:pt x="1123" y="1613"/>
                    </a:cubicBezTo>
                    <a:cubicBezTo>
                      <a:pt x="1214" y="1517"/>
                      <a:pt x="1282" y="1388"/>
                      <a:pt x="1332" y="1216"/>
                    </a:cubicBezTo>
                    <a:cubicBezTo>
                      <a:pt x="1374" y="1192"/>
                      <a:pt x="1406" y="1152"/>
                      <a:pt x="1427" y="1099"/>
                    </a:cubicBezTo>
                    <a:cubicBezTo>
                      <a:pt x="1451" y="1042"/>
                      <a:pt x="1462" y="967"/>
                      <a:pt x="1460" y="878"/>
                    </a:cubicBezTo>
                    <a:close/>
                    <a:moveTo>
                      <a:pt x="1301" y="1049"/>
                    </a:moveTo>
                    <a:cubicBezTo>
                      <a:pt x="1289" y="1078"/>
                      <a:pt x="1273" y="1098"/>
                      <a:pt x="1252" y="1105"/>
                    </a:cubicBezTo>
                    <a:cubicBezTo>
                      <a:pt x="1218" y="1117"/>
                      <a:pt x="1218" y="1117"/>
                      <a:pt x="1218" y="1117"/>
                    </a:cubicBezTo>
                    <a:cubicBezTo>
                      <a:pt x="1209" y="1151"/>
                      <a:pt x="1209" y="1151"/>
                      <a:pt x="1209" y="1151"/>
                    </a:cubicBezTo>
                    <a:cubicBezTo>
                      <a:pt x="1164" y="1316"/>
                      <a:pt x="1104" y="1436"/>
                      <a:pt x="1024" y="1520"/>
                    </a:cubicBezTo>
                    <a:cubicBezTo>
                      <a:pt x="948" y="1599"/>
                      <a:pt x="852" y="1648"/>
                      <a:pt x="732" y="1675"/>
                    </a:cubicBezTo>
                    <a:cubicBezTo>
                      <a:pt x="625" y="1655"/>
                      <a:pt x="532" y="1609"/>
                      <a:pt x="454" y="1530"/>
                    </a:cubicBezTo>
                    <a:cubicBezTo>
                      <a:pt x="370" y="1445"/>
                      <a:pt x="304" y="1322"/>
                      <a:pt x="257" y="1153"/>
                    </a:cubicBezTo>
                    <a:cubicBezTo>
                      <a:pt x="248" y="1117"/>
                      <a:pt x="248" y="1117"/>
                      <a:pt x="248" y="1117"/>
                    </a:cubicBezTo>
                    <a:cubicBezTo>
                      <a:pt x="212" y="1106"/>
                      <a:pt x="212" y="1106"/>
                      <a:pt x="212" y="1106"/>
                    </a:cubicBezTo>
                    <a:cubicBezTo>
                      <a:pt x="191" y="1099"/>
                      <a:pt x="174" y="1080"/>
                      <a:pt x="162" y="1051"/>
                    </a:cubicBezTo>
                    <a:cubicBezTo>
                      <a:pt x="150" y="1022"/>
                      <a:pt x="142" y="986"/>
                      <a:pt x="139" y="942"/>
                    </a:cubicBezTo>
                    <a:cubicBezTo>
                      <a:pt x="172" y="937"/>
                      <a:pt x="209" y="927"/>
                      <a:pt x="227" y="939"/>
                    </a:cubicBezTo>
                    <a:cubicBezTo>
                      <a:pt x="229" y="933"/>
                      <a:pt x="231" y="926"/>
                      <a:pt x="233" y="918"/>
                    </a:cubicBezTo>
                    <a:cubicBezTo>
                      <a:pt x="234" y="919"/>
                      <a:pt x="234" y="919"/>
                      <a:pt x="234" y="919"/>
                    </a:cubicBezTo>
                    <a:cubicBezTo>
                      <a:pt x="237" y="904"/>
                      <a:pt x="237" y="904"/>
                      <a:pt x="237" y="904"/>
                    </a:cubicBezTo>
                    <a:cubicBezTo>
                      <a:pt x="247" y="865"/>
                      <a:pt x="258" y="619"/>
                      <a:pt x="268" y="579"/>
                    </a:cubicBezTo>
                    <a:cubicBezTo>
                      <a:pt x="272" y="568"/>
                      <a:pt x="274" y="554"/>
                      <a:pt x="281" y="545"/>
                    </a:cubicBezTo>
                    <a:cubicBezTo>
                      <a:pt x="330" y="611"/>
                      <a:pt x="695" y="618"/>
                      <a:pt x="908" y="472"/>
                    </a:cubicBezTo>
                    <a:cubicBezTo>
                      <a:pt x="868" y="579"/>
                      <a:pt x="868" y="579"/>
                      <a:pt x="868" y="579"/>
                    </a:cubicBezTo>
                    <a:cubicBezTo>
                      <a:pt x="908" y="586"/>
                      <a:pt x="908" y="586"/>
                      <a:pt x="908" y="586"/>
                    </a:cubicBezTo>
                    <a:cubicBezTo>
                      <a:pt x="954" y="514"/>
                      <a:pt x="954" y="514"/>
                      <a:pt x="954" y="514"/>
                    </a:cubicBezTo>
                    <a:cubicBezTo>
                      <a:pt x="948" y="565"/>
                      <a:pt x="948" y="565"/>
                      <a:pt x="948" y="565"/>
                    </a:cubicBezTo>
                    <a:cubicBezTo>
                      <a:pt x="991" y="570"/>
                      <a:pt x="991" y="570"/>
                      <a:pt x="991" y="570"/>
                    </a:cubicBezTo>
                    <a:cubicBezTo>
                      <a:pt x="1018" y="488"/>
                      <a:pt x="1018" y="488"/>
                      <a:pt x="1018" y="488"/>
                    </a:cubicBezTo>
                    <a:cubicBezTo>
                      <a:pt x="1070" y="518"/>
                      <a:pt x="1129" y="558"/>
                      <a:pt x="1181" y="536"/>
                    </a:cubicBezTo>
                    <a:cubicBezTo>
                      <a:pt x="1198" y="575"/>
                      <a:pt x="1211" y="812"/>
                      <a:pt x="1220" y="858"/>
                    </a:cubicBezTo>
                    <a:cubicBezTo>
                      <a:pt x="1231" y="916"/>
                      <a:pt x="1231" y="916"/>
                      <a:pt x="1231" y="916"/>
                    </a:cubicBezTo>
                    <a:cubicBezTo>
                      <a:pt x="1251" y="915"/>
                      <a:pt x="1251" y="915"/>
                      <a:pt x="1251" y="915"/>
                    </a:cubicBezTo>
                    <a:cubicBezTo>
                      <a:pt x="1260" y="946"/>
                      <a:pt x="1260" y="946"/>
                      <a:pt x="1260" y="946"/>
                    </a:cubicBezTo>
                    <a:cubicBezTo>
                      <a:pt x="1283" y="943"/>
                      <a:pt x="1303" y="942"/>
                      <a:pt x="1323" y="942"/>
                    </a:cubicBezTo>
                    <a:cubicBezTo>
                      <a:pt x="1320" y="985"/>
                      <a:pt x="1312" y="1021"/>
                      <a:pt x="1301" y="10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5" name="图片 2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2286000"/>
          </a:xfrm>
          <a:prstGeom prst="rect">
            <a:avLst/>
          </a:prstGeom>
        </p:spPr>
      </p:pic>
      <p:sp>
        <p:nvSpPr>
          <p:cNvPr id="26" name="Rectangle 6"/>
          <p:cNvSpPr/>
          <p:nvPr/>
        </p:nvSpPr>
        <p:spPr>
          <a:xfrm>
            <a:off x="0" y="0"/>
            <a:ext cx="12192000" cy="2286000"/>
          </a:xfrm>
          <a:prstGeom prst="rect">
            <a:avLst/>
          </a:prstGeom>
          <a:solidFill>
            <a:schemeClr val="tx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8" name="等腰三角形 7"/>
          <p:cNvSpPr/>
          <p:nvPr/>
        </p:nvSpPr>
        <p:spPr>
          <a:xfrm>
            <a:off x="5939807" y="2098347"/>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spTree>
    <p:extLst>
      <p:ext uri="{BB962C8B-B14F-4D97-AF65-F5344CB8AC3E}">
        <p14:creationId xmlns:p14="http://schemas.microsoft.com/office/powerpoint/2010/main" val="30334939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10" presetClass="entr" presetSubtype="0" fill="hold" grpId="0" nodeType="withEffect">
                                      <p:stCondLst>
                                        <p:cond delay="0"/>
                                      </p:stCondLst>
                                      <p:iterate type="lt">
                                        <p:tmPct val="15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Scale>
                                          <p:cBhvr additive="base" accumulate="none">
                                            <p:cTn id="14" dur="250" fill="hold">
                                              <p:stCondLst>
                                                <p:cond delay="0"/>
                                              </p:stCondLst>
                                            </p:cTn>
                                            <p:tgtEl>
                                              <p:spTgt spid="7"/>
                                            </p:tgtEl>
                                          </p:cBhvr>
                                          <p:from x="500000" y="500000"/>
                                          <p:to x="120000" y="120000"/>
                                        </p:animScale>
                                        <p:animScale>
                                          <p:cBhvr additive="base" accumulate="none">
                                            <p:cTn id="15" dur="250" fill="hold">
                                              <p:stCondLst>
                                                <p:cond delay="250"/>
                                              </p:stCondLst>
                                            </p:cTn>
                                            <p:tgtEl>
                                              <p:spTgt spid="7"/>
                                            </p:tgtEl>
                                          </p:cBhvr>
                                          <p:from x="120000" y="120000"/>
                                          <p:to x="100000" y="100000"/>
                                        </p:animScale>
                                      </p:childTnLst>
                                    </p:cTn>
                                  </p:par>
                                </p:childTnLst>
                              </p:cTn>
                            </p:par>
                            <p:par>
                              <p:cTn id="16" fill="hold">
                                <p:stCondLst>
                                  <p:cond delay="185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anim calcmode="lin" valueType="num">
                                          <p:cBhvr>
                                            <p:cTn id="20" dur="250" fill="hold"/>
                                            <p:tgtEl>
                                              <p:spTgt spid="8"/>
                                            </p:tgtEl>
                                            <p:attrNameLst>
                                              <p:attrName>ppt_x</p:attrName>
                                            </p:attrNameLst>
                                          </p:cBhvr>
                                          <p:tavLst>
                                            <p:tav tm="0">
                                              <p:val>
                                                <p:strVal val="#ppt_x"/>
                                              </p:val>
                                            </p:tav>
                                            <p:tav tm="100000">
                                              <p:val>
                                                <p:strVal val="#ppt_x"/>
                                              </p:val>
                                            </p:tav>
                                          </p:tavLst>
                                        </p:anim>
                                        <p:anim calcmode="lin" valueType="num">
                                          <p:cBhvr>
                                            <p:cTn id="21" dur="25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2100"/>
                                </p:stCondLst>
                                <p:childTnLst>
                                  <p:par>
                                    <p:cTn id="23" presetID="10" presetClass="entr" presetSubtype="0" fill="hold" nodeType="afterEffect" p14:presetBounceEnd="50000">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animScale p14:bounceEnd="50000">
                                          <p:cBhvr additive="base" accumulate="none">
                                            <p:cTn id="26" dur="750" fill="hold" p14:presetBounceEnd="50000">
                                              <p:stCondLst>
                                                <p:cond delay="0"/>
                                              </p:stCondLst>
                                            </p:cTn>
                                            <p:tgtEl>
                                              <p:spTgt spid="11"/>
                                            </p:tgtEl>
                                          </p:cBhvr>
                                          <p:from x="0" y="0"/>
                                          <p:to x="100000" y="100000"/>
                                        </p:animScale>
                                      </p:childTnLst>
                                    </p:cTn>
                                  </p:par>
                                  <p:par>
                                    <p:cTn id="27" presetID="10" presetClass="entr" presetSubtype="0" fill="hold" grpId="0" nodeType="withEffect">
                                      <p:stCondLst>
                                        <p:cond delay="0"/>
                                      </p:stCondLst>
                                      <p:iterate type="lt">
                                        <p:tmPct val="1500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Scale>
                                          <p:cBhvr additive="base" accumulate="none">
                                            <p:cTn id="30" dur="250" fill="hold">
                                              <p:stCondLst>
                                                <p:cond delay="0"/>
                                              </p:stCondLst>
                                            </p:cTn>
                                            <p:tgtEl>
                                              <p:spTgt spid="10"/>
                                            </p:tgtEl>
                                          </p:cBhvr>
                                          <p:from x="500000" y="500000"/>
                                          <p:to x="120000" y="120000"/>
                                        </p:animScale>
                                        <p:animScale>
                                          <p:cBhvr additive="base" accumulate="none">
                                            <p:cTn id="31" dur="250" fill="hold">
                                              <p:stCondLst>
                                                <p:cond delay="250"/>
                                              </p:stCondLst>
                                            </p:cTn>
                                            <p:tgtEl>
                                              <p:spTgt spid="10"/>
                                            </p:tgtEl>
                                          </p:cBhvr>
                                          <p:from x="120000" y="120000"/>
                                          <p:to x="100000" y="100000"/>
                                        </p:animScale>
                                      </p:childTnLst>
                                    </p:cTn>
                                  </p:par>
                                </p:childTnLst>
                              </p:cTn>
                            </p:par>
                            <p:par>
                              <p:cTn id="32" fill="hold">
                                <p:stCondLst>
                                  <p:cond delay="3050"/>
                                </p:stCondLst>
                                <p:childTnLst>
                                  <p:par>
                                    <p:cTn id="33" presetID="10" presetClass="entr" presetSubtype="0" fill="hold" nodeType="afterEffect" p14:presetBounceEnd="50000">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750"/>
                                            <p:tgtEl>
                                              <p:spTgt spid="13"/>
                                            </p:tgtEl>
                                          </p:cBhvr>
                                        </p:animEffect>
                                        <p:animScale p14:bounceEnd="50000">
                                          <p:cBhvr additive="base" accumulate="none">
                                            <p:cTn id="36" dur="750" fill="hold" p14:presetBounceEnd="50000">
                                              <p:stCondLst>
                                                <p:cond delay="0"/>
                                              </p:stCondLst>
                                            </p:cTn>
                                            <p:tgtEl>
                                              <p:spTgt spid="13"/>
                                            </p:tgtEl>
                                          </p:cBhvr>
                                          <p:from x="0" y="0"/>
                                          <p:to x="100000" y="100000"/>
                                        </p:animScale>
                                      </p:childTnLst>
                                    </p:cTn>
                                  </p:par>
                                  <p:par>
                                    <p:cTn id="37" presetID="10" presetClass="entr" presetSubtype="0" fill="hold" grpId="0" nodeType="withEffect">
                                      <p:stCondLst>
                                        <p:cond delay="0"/>
                                      </p:stCondLst>
                                      <p:iterate type="lt">
                                        <p:tmPct val="15000"/>
                                      </p:iterate>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Scale>
                                          <p:cBhvr additive="base" accumulate="none">
                                            <p:cTn id="40" dur="250" fill="hold">
                                              <p:stCondLst>
                                                <p:cond delay="0"/>
                                              </p:stCondLst>
                                            </p:cTn>
                                            <p:tgtEl>
                                              <p:spTgt spid="12"/>
                                            </p:tgtEl>
                                          </p:cBhvr>
                                          <p:from x="500000" y="500000"/>
                                          <p:to x="120000" y="120000"/>
                                        </p:animScale>
                                        <p:animScale>
                                          <p:cBhvr additive="base" accumulate="none">
                                            <p:cTn id="41" dur="250" fill="hold">
                                              <p:stCondLst>
                                                <p:cond delay="250"/>
                                              </p:stCondLst>
                                            </p:cTn>
                                            <p:tgtEl>
                                              <p:spTgt spid="12"/>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p:bldP spid="26" grpId="0" animBg="1"/>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10" presetClass="entr" presetSubtype="0" fill="hold" grpId="0" nodeType="withEffect">
                                      <p:stCondLst>
                                        <p:cond delay="0"/>
                                      </p:stCondLst>
                                      <p:iterate type="lt">
                                        <p:tmPct val="15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Scale>
                                          <p:cBhvr additive="base" accumulate="none">
                                            <p:cTn id="14" dur="250" fill="hold">
                                              <p:stCondLst>
                                                <p:cond delay="0"/>
                                              </p:stCondLst>
                                            </p:cTn>
                                            <p:tgtEl>
                                              <p:spTgt spid="7"/>
                                            </p:tgtEl>
                                          </p:cBhvr>
                                          <p:from x="500000" y="500000"/>
                                          <p:to x="120000" y="120000"/>
                                        </p:animScale>
                                        <p:animScale>
                                          <p:cBhvr additive="base" accumulate="none">
                                            <p:cTn id="15" dur="250" fill="hold">
                                              <p:stCondLst>
                                                <p:cond delay="250"/>
                                              </p:stCondLst>
                                            </p:cTn>
                                            <p:tgtEl>
                                              <p:spTgt spid="7"/>
                                            </p:tgtEl>
                                          </p:cBhvr>
                                          <p:from x="120000" y="120000"/>
                                          <p:to x="100000" y="100000"/>
                                        </p:animScale>
                                      </p:childTnLst>
                                    </p:cTn>
                                  </p:par>
                                </p:childTnLst>
                              </p:cTn>
                            </p:par>
                            <p:par>
                              <p:cTn id="16" fill="hold">
                                <p:stCondLst>
                                  <p:cond delay="185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anim calcmode="lin" valueType="num">
                                          <p:cBhvr>
                                            <p:cTn id="20" dur="250" fill="hold"/>
                                            <p:tgtEl>
                                              <p:spTgt spid="8"/>
                                            </p:tgtEl>
                                            <p:attrNameLst>
                                              <p:attrName>ppt_x</p:attrName>
                                            </p:attrNameLst>
                                          </p:cBhvr>
                                          <p:tavLst>
                                            <p:tav tm="0">
                                              <p:val>
                                                <p:strVal val="#ppt_x"/>
                                              </p:val>
                                            </p:tav>
                                            <p:tav tm="100000">
                                              <p:val>
                                                <p:strVal val="#ppt_x"/>
                                              </p:val>
                                            </p:tav>
                                          </p:tavLst>
                                        </p:anim>
                                        <p:anim calcmode="lin" valueType="num">
                                          <p:cBhvr>
                                            <p:cTn id="21" dur="25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21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animScale>
                                          <p:cBhvr additive="base" accumulate="none">
                                            <p:cTn id="26" dur="750" fill="hold">
                                              <p:stCondLst>
                                                <p:cond delay="0"/>
                                              </p:stCondLst>
                                            </p:cTn>
                                            <p:tgtEl>
                                              <p:spTgt spid="11"/>
                                            </p:tgtEl>
                                          </p:cBhvr>
                                          <p:from x="0" y="0"/>
                                          <p:to x="100000" y="100000"/>
                                        </p:animScale>
                                      </p:childTnLst>
                                    </p:cTn>
                                  </p:par>
                                  <p:par>
                                    <p:cTn id="27" presetID="10" presetClass="entr" presetSubtype="0" fill="hold" grpId="0" nodeType="withEffect">
                                      <p:stCondLst>
                                        <p:cond delay="0"/>
                                      </p:stCondLst>
                                      <p:iterate type="lt">
                                        <p:tmPct val="1500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Scale>
                                          <p:cBhvr additive="base" accumulate="none">
                                            <p:cTn id="30" dur="250" fill="hold">
                                              <p:stCondLst>
                                                <p:cond delay="0"/>
                                              </p:stCondLst>
                                            </p:cTn>
                                            <p:tgtEl>
                                              <p:spTgt spid="10"/>
                                            </p:tgtEl>
                                          </p:cBhvr>
                                          <p:from x="500000" y="500000"/>
                                          <p:to x="120000" y="120000"/>
                                        </p:animScale>
                                        <p:animScale>
                                          <p:cBhvr additive="base" accumulate="none">
                                            <p:cTn id="31" dur="250" fill="hold">
                                              <p:stCondLst>
                                                <p:cond delay="250"/>
                                              </p:stCondLst>
                                            </p:cTn>
                                            <p:tgtEl>
                                              <p:spTgt spid="10"/>
                                            </p:tgtEl>
                                          </p:cBhvr>
                                          <p:from x="120000" y="120000"/>
                                          <p:to x="100000" y="100000"/>
                                        </p:animScale>
                                      </p:childTnLst>
                                    </p:cTn>
                                  </p:par>
                                </p:childTnLst>
                              </p:cTn>
                            </p:par>
                            <p:par>
                              <p:cTn id="32" fill="hold">
                                <p:stCondLst>
                                  <p:cond delay="305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750"/>
                                            <p:tgtEl>
                                              <p:spTgt spid="13"/>
                                            </p:tgtEl>
                                          </p:cBhvr>
                                        </p:animEffect>
                                        <p:animScale>
                                          <p:cBhvr additive="base" accumulate="none">
                                            <p:cTn id="36" dur="750" fill="hold">
                                              <p:stCondLst>
                                                <p:cond delay="0"/>
                                              </p:stCondLst>
                                            </p:cTn>
                                            <p:tgtEl>
                                              <p:spTgt spid="13"/>
                                            </p:tgtEl>
                                          </p:cBhvr>
                                          <p:from x="0" y="0"/>
                                          <p:to x="100000" y="100000"/>
                                        </p:animScale>
                                      </p:childTnLst>
                                    </p:cTn>
                                  </p:par>
                                  <p:par>
                                    <p:cTn id="37" presetID="10" presetClass="entr" presetSubtype="0" fill="hold" grpId="0" nodeType="withEffect">
                                      <p:stCondLst>
                                        <p:cond delay="0"/>
                                      </p:stCondLst>
                                      <p:iterate type="lt">
                                        <p:tmPct val="15000"/>
                                      </p:iterate>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Scale>
                                          <p:cBhvr additive="base" accumulate="none">
                                            <p:cTn id="40" dur="250" fill="hold">
                                              <p:stCondLst>
                                                <p:cond delay="0"/>
                                              </p:stCondLst>
                                            </p:cTn>
                                            <p:tgtEl>
                                              <p:spTgt spid="12"/>
                                            </p:tgtEl>
                                          </p:cBhvr>
                                          <p:from x="500000" y="500000"/>
                                          <p:to x="120000" y="120000"/>
                                        </p:animScale>
                                        <p:animScale>
                                          <p:cBhvr additive="base" accumulate="none">
                                            <p:cTn id="41" dur="250" fill="hold">
                                              <p:stCondLst>
                                                <p:cond delay="250"/>
                                              </p:stCondLst>
                                            </p:cTn>
                                            <p:tgtEl>
                                              <p:spTgt spid="12"/>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p:bldP spid="26" grpId="0" animBg="1"/>
          <p:bldP spid="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2E871FBC-97FE-41D6-8CCC-468C60772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 y="0"/>
            <a:ext cx="12187451" cy="2037374"/>
          </a:xfrm>
          <a:prstGeom prst="rect">
            <a:avLst/>
          </a:prstGeom>
        </p:spPr>
      </p:pic>
      <p:sp>
        <p:nvSpPr>
          <p:cNvPr id="4" name="平行四边形 3"/>
          <p:cNvSpPr/>
          <p:nvPr/>
        </p:nvSpPr>
        <p:spPr bwMode="auto">
          <a:xfrm>
            <a:off x="4762" y="1919093"/>
            <a:ext cx="2730880" cy="360040"/>
          </a:xfrm>
          <a:prstGeom prst="parallelogram">
            <a:avLst>
              <a:gd name="adj" fmla="val 76283"/>
            </a:avLst>
          </a:prstGeom>
          <a:solidFill>
            <a:schemeClr val="accent1">
              <a:lumMod val="50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zh-CN" altLang="en-US" sz="1200" b="1" dirty="0">
              <a:solidFill>
                <a:schemeClr val="bg1">
                  <a:lumMod val="100000"/>
                </a:schemeClr>
              </a:solidFill>
              <a:cs typeface="+mn-ea"/>
              <a:sym typeface="+mn-lt"/>
            </a:endParaRPr>
          </a:p>
        </p:txBody>
      </p:sp>
      <p:graphicFrame>
        <p:nvGraphicFramePr>
          <p:cNvPr id="5" name="图示 4"/>
          <p:cNvGraphicFramePr>
            <a:graphicFrameLocks/>
          </p:cNvGraphicFramePr>
          <p:nvPr>
            <p:extLst>
              <p:ext uri="{D42A27DB-BD31-4B8C-83A1-F6EECF244321}">
                <p14:modId xmlns:p14="http://schemas.microsoft.com/office/powerpoint/2010/main" val="1863175606"/>
              </p:ext>
            </p:extLst>
          </p:nvPr>
        </p:nvGraphicFramePr>
        <p:xfrm>
          <a:off x="0" y="0"/>
          <a:ext cx="12192000" cy="2030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矩形 31"/>
          <p:cNvSpPr/>
          <p:nvPr/>
        </p:nvSpPr>
        <p:spPr>
          <a:xfrm>
            <a:off x="-4762" y="-4729"/>
            <a:ext cx="12192000" cy="2036321"/>
          </a:xfrm>
          <a:prstGeom prst="rect">
            <a:avLst/>
          </a:prstGeom>
          <a:solidFill>
            <a:schemeClr val="tx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2</a:t>
            </a:fld>
            <a:r>
              <a:rPr lang="zh-CN" altLang="en-US"/>
              <a:t> 页</a:t>
            </a:r>
            <a:endParaRPr lang="zh-CN" altLang="en-US" dirty="0"/>
          </a:p>
        </p:txBody>
      </p:sp>
      <p:sp>
        <p:nvSpPr>
          <p:cNvPr id="6" name="矩形 5"/>
          <p:cNvSpPr/>
          <p:nvPr/>
        </p:nvSpPr>
        <p:spPr bwMode="auto">
          <a:xfrm>
            <a:off x="0" y="1523049"/>
            <a:ext cx="2459596" cy="756084"/>
          </a:xfrm>
          <a:prstGeom prst="rect">
            <a:avLst/>
          </a:prstGeom>
          <a:solidFill>
            <a:schemeClr val="accent1">
              <a:lumMod val="75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zh-CN" altLang="en-US" sz="2400" b="1" dirty="0">
                <a:solidFill>
                  <a:schemeClr val="bg1">
                    <a:lumMod val="100000"/>
                  </a:schemeClr>
                </a:solidFill>
                <a:cs typeface="+mn-ea"/>
                <a:sym typeface="+mn-lt"/>
              </a:rPr>
              <a:t>目   录</a:t>
            </a:r>
          </a:p>
        </p:txBody>
      </p:sp>
      <p:sp>
        <p:nvSpPr>
          <p:cNvPr id="7" name="文本框 6"/>
          <p:cNvSpPr txBox="1"/>
          <p:nvPr/>
        </p:nvSpPr>
        <p:spPr>
          <a:xfrm>
            <a:off x="2639616" y="2037374"/>
            <a:ext cx="2088232" cy="338554"/>
          </a:xfrm>
          <a:prstGeom prst="rect">
            <a:avLst/>
          </a:prstGeom>
          <a:noFill/>
        </p:spPr>
        <p:txBody>
          <a:bodyPr wrap="square" rtlCol="0">
            <a:spAutoFit/>
          </a:bodyPr>
          <a:lstStyle/>
          <a:p>
            <a:r>
              <a:rPr lang="en-US" altLang="zh-CN" sz="1600" b="1" dirty="0">
                <a:solidFill>
                  <a:schemeClr val="accent1">
                    <a:lumMod val="75000"/>
                  </a:schemeClr>
                </a:solidFill>
              </a:rPr>
              <a:t>CONTENT</a:t>
            </a:r>
            <a:endParaRPr lang="zh-CN" altLang="en-US" sz="1600" b="1" dirty="0">
              <a:solidFill>
                <a:schemeClr val="accent1">
                  <a:lumMod val="75000"/>
                </a:schemeClr>
              </a:solidFill>
            </a:endParaRPr>
          </a:p>
        </p:txBody>
      </p:sp>
      <p:sp>
        <p:nvSpPr>
          <p:cNvPr id="8" name="矩形 7"/>
          <p:cNvSpPr/>
          <p:nvPr/>
        </p:nvSpPr>
        <p:spPr bwMode="auto">
          <a:xfrm>
            <a:off x="2277867" y="3082529"/>
            <a:ext cx="555510" cy="555510"/>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1</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10" name="Rectangle 73"/>
          <p:cNvSpPr/>
          <p:nvPr/>
        </p:nvSpPr>
        <p:spPr>
          <a:xfrm>
            <a:off x="3216459" y="3177266"/>
            <a:ext cx="3125441" cy="991207"/>
          </a:xfrm>
          <a:prstGeom prst="rect">
            <a:avLst/>
          </a:prstGeom>
        </p:spPr>
        <p:txBody>
          <a:bodyPr wrap="square" lIns="144000" tIns="0" rIns="144000" bIns="0">
            <a:normAutofit/>
          </a:bodyPr>
          <a:lstStyle/>
          <a:p>
            <a:r>
              <a:rPr lang="zh-CN" altLang="en-US" sz="2400" b="1" dirty="0">
                <a:solidFill>
                  <a:schemeClr val="accent1"/>
                </a:solidFill>
                <a:cs typeface="+mn-ea"/>
                <a:sym typeface="+mn-lt"/>
              </a:rPr>
              <a:t>项目背景及介绍</a:t>
            </a:r>
            <a:endParaRPr lang="en-US" sz="2400" b="1" dirty="0">
              <a:solidFill>
                <a:schemeClr val="accent1"/>
              </a:solidFill>
              <a:cs typeface="+mn-ea"/>
              <a:sym typeface="+mn-lt"/>
            </a:endParaRPr>
          </a:p>
        </p:txBody>
      </p:sp>
      <p:sp>
        <p:nvSpPr>
          <p:cNvPr id="13" name="Rectangle 73"/>
          <p:cNvSpPr/>
          <p:nvPr/>
        </p:nvSpPr>
        <p:spPr>
          <a:xfrm>
            <a:off x="7551836" y="3244367"/>
            <a:ext cx="3070665" cy="1151692"/>
          </a:xfrm>
          <a:prstGeom prst="rect">
            <a:avLst/>
          </a:prstGeom>
        </p:spPr>
        <p:txBody>
          <a:bodyPr wrap="square" lIns="144000" tIns="0" rIns="144000" bIns="0">
            <a:normAutofit/>
          </a:bodyPr>
          <a:lstStyle/>
          <a:p>
            <a:r>
              <a:rPr lang="zh-CN" altLang="en-US" sz="2400" b="1" dirty="0">
                <a:solidFill>
                  <a:schemeClr val="accent3"/>
                </a:solidFill>
                <a:cs typeface="+mn-ea"/>
                <a:sym typeface="+mn-lt"/>
              </a:rPr>
              <a:t>项目成果</a:t>
            </a:r>
            <a:endParaRPr lang="en-US" sz="2400" b="1" dirty="0">
              <a:solidFill>
                <a:schemeClr val="accent3"/>
              </a:solidFill>
              <a:cs typeface="+mn-ea"/>
              <a:sym typeface="+mn-lt"/>
            </a:endParaRPr>
          </a:p>
        </p:txBody>
      </p:sp>
      <p:sp>
        <p:nvSpPr>
          <p:cNvPr id="16" name="Rectangle 73"/>
          <p:cNvSpPr/>
          <p:nvPr/>
        </p:nvSpPr>
        <p:spPr>
          <a:xfrm>
            <a:off x="7621348" y="3923656"/>
            <a:ext cx="3001154" cy="862767"/>
          </a:xfrm>
          <a:prstGeom prst="rect">
            <a:avLst/>
          </a:prstGeom>
        </p:spPr>
        <p:txBody>
          <a:bodyPr wrap="square" lIns="144000" tIns="0" rIns="144000" bIns="0">
            <a:normAutofit/>
          </a:bodyPr>
          <a:lstStyle/>
          <a:p>
            <a:endParaRPr lang="en-US" sz="2400" b="1" dirty="0">
              <a:solidFill>
                <a:schemeClr val="accent5"/>
              </a:solidFill>
              <a:cs typeface="+mn-ea"/>
              <a:sym typeface="+mn-lt"/>
            </a:endParaRPr>
          </a:p>
        </p:txBody>
      </p:sp>
      <p:sp>
        <p:nvSpPr>
          <p:cNvPr id="19" name="Rectangle 73"/>
          <p:cNvSpPr/>
          <p:nvPr/>
        </p:nvSpPr>
        <p:spPr>
          <a:xfrm>
            <a:off x="3211049" y="3949607"/>
            <a:ext cx="2699313" cy="738895"/>
          </a:xfrm>
          <a:prstGeom prst="rect">
            <a:avLst/>
          </a:prstGeom>
        </p:spPr>
        <p:txBody>
          <a:bodyPr wrap="square" lIns="144000" tIns="0" rIns="144000" bIns="0">
            <a:normAutofit/>
          </a:bodyPr>
          <a:lstStyle/>
          <a:p>
            <a:r>
              <a:rPr lang="zh-CN" altLang="en-US" sz="2400" b="1" dirty="0">
                <a:solidFill>
                  <a:schemeClr val="accent2"/>
                </a:solidFill>
                <a:cs typeface="+mn-ea"/>
                <a:sym typeface="+mn-lt"/>
              </a:rPr>
              <a:t>研究思路</a:t>
            </a:r>
            <a:endParaRPr lang="en-US" sz="2400" b="1" dirty="0">
              <a:solidFill>
                <a:schemeClr val="accent2"/>
              </a:solidFill>
              <a:cs typeface="+mn-ea"/>
              <a:sym typeface="+mn-lt"/>
            </a:endParaRPr>
          </a:p>
        </p:txBody>
      </p:sp>
      <p:sp>
        <p:nvSpPr>
          <p:cNvPr id="22" name="Rectangle 73"/>
          <p:cNvSpPr/>
          <p:nvPr/>
        </p:nvSpPr>
        <p:spPr>
          <a:xfrm>
            <a:off x="7551837" y="3923656"/>
            <a:ext cx="3070665" cy="1151692"/>
          </a:xfrm>
          <a:prstGeom prst="rect">
            <a:avLst/>
          </a:prstGeom>
        </p:spPr>
        <p:txBody>
          <a:bodyPr wrap="square" lIns="144000" tIns="0" rIns="144000" bIns="0">
            <a:normAutofit/>
          </a:bodyPr>
          <a:lstStyle/>
          <a:p>
            <a:r>
              <a:rPr lang="zh-CN" altLang="en-US" sz="2400" b="1" dirty="0">
                <a:solidFill>
                  <a:schemeClr val="accent5"/>
                </a:solidFill>
                <a:cs typeface="+mn-ea"/>
                <a:sym typeface="+mn-lt"/>
              </a:rPr>
              <a:t>项目展望</a:t>
            </a:r>
            <a:endParaRPr lang="en-US" altLang="zh-CN" sz="2400" b="1" dirty="0">
              <a:solidFill>
                <a:schemeClr val="accent5"/>
              </a:solidFill>
              <a:cs typeface="+mn-ea"/>
              <a:sym typeface="+mn-lt"/>
            </a:endParaRPr>
          </a:p>
        </p:txBody>
      </p:sp>
      <p:sp>
        <p:nvSpPr>
          <p:cNvPr id="27" name="矩形 26"/>
          <p:cNvSpPr/>
          <p:nvPr/>
        </p:nvSpPr>
        <p:spPr bwMode="auto">
          <a:xfrm>
            <a:off x="6724982" y="3167143"/>
            <a:ext cx="555510" cy="530817"/>
          </a:xfrm>
          <a:prstGeom prst="rect">
            <a:avLst/>
          </a:prstGeom>
          <a:solidFill>
            <a:schemeClr val="accent3"/>
          </a:solidFill>
          <a:ln w="28575" cap="flat" cmpd="sng" algn="ctr">
            <a:solidFill>
              <a:schemeClr val="accent3">
                <a:lumMod val="100000"/>
              </a:schemeClr>
            </a:solid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3</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29" name="矩形 28"/>
          <p:cNvSpPr/>
          <p:nvPr/>
        </p:nvSpPr>
        <p:spPr bwMode="auto">
          <a:xfrm>
            <a:off x="2277867" y="3844502"/>
            <a:ext cx="555510" cy="555510"/>
          </a:xfrm>
          <a:prstGeom prst="rect">
            <a:avLst/>
          </a:prstGeom>
          <a:solidFill>
            <a:schemeClr val="accent2"/>
          </a:solidFill>
          <a:ln w="28575" cap="flat" cmpd="sng" algn="ctr">
            <a:no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2</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30" name="矩形 29"/>
          <p:cNvSpPr/>
          <p:nvPr/>
        </p:nvSpPr>
        <p:spPr bwMode="auto">
          <a:xfrm>
            <a:off x="6724982" y="3856022"/>
            <a:ext cx="555510" cy="555510"/>
          </a:xfrm>
          <a:prstGeom prst="rect">
            <a:avLst/>
          </a:prstGeom>
          <a:solidFill>
            <a:schemeClr val="accent4"/>
          </a:solidFill>
          <a:ln w="28575" cap="flat" cmpd="sng" algn="ctr">
            <a:no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4</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35" name="矩形 34">
            <a:extLst>
              <a:ext uri="{FF2B5EF4-FFF2-40B4-BE49-F238E27FC236}">
                <a16:creationId xmlns:a16="http://schemas.microsoft.com/office/drawing/2014/main" id="{B8E2C056-94D4-4697-87E2-A023F1480E39}"/>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F2C1291E-92D0-4634-AC69-1668694944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662" y="6273544"/>
            <a:ext cx="3575867" cy="354365"/>
          </a:xfrm>
          <a:prstGeom prst="rect">
            <a:avLst/>
          </a:prstGeom>
        </p:spPr>
      </p:pic>
    </p:spTree>
    <p:extLst>
      <p:ext uri="{BB962C8B-B14F-4D97-AF65-F5344CB8AC3E}">
        <p14:creationId xmlns:p14="http://schemas.microsoft.com/office/powerpoint/2010/main" val="3996978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zh-CN" altLang="en-US"/>
              <a:t>第 </a:t>
            </a:r>
            <a:fld id="{75168D04-7926-484C-B90B-2D13ABC6EC67}" type="slidenum">
              <a:rPr lang="zh-CN" altLang="en-US" smtClean="0"/>
              <a:pPr/>
              <a:t>3</a:t>
            </a:fld>
            <a:r>
              <a:rPr lang="zh-CN" altLang="en-US"/>
              <a:t> 页</a:t>
            </a:r>
            <a:endParaRPr lang="zh-CN" altLang="en-US" dirty="0"/>
          </a:p>
        </p:txBody>
      </p:sp>
      <p:sp>
        <p:nvSpPr>
          <p:cNvPr id="4" name="文本占位符 3"/>
          <p:cNvSpPr>
            <a:spLocks noGrp="1"/>
          </p:cNvSpPr>
          <p:nvPr>
            <p:ph type="body" sz="quarter" idx="10"/>
          </p:nvPr>
        </p:nvSpPr>
        <p:spPr>
          <a:xfrm>
            <a:off x="1621701" y="739001"/>
            <a:ext cx="3188423" cy="249299"/>
          </a:xfrm>
        </p:spPr>
        <p:txBody>
          <a:bodyPr/>
          <a:lstStyle/>
          <a:p>
            <a:r>
              <a:rPr lang="zh-CN" altLang="en-US" dirty="0"/>
              <a:t>一、</a:t>
            </a:r>
            <a:r>
              <a:rPr lang="zh-CN" altLang="en-US" dirty="0">
                <a:cs typeface="+mn-ea"/>
                <a:sym typeface="+mn-lt"/>
              </a:rPr>
              <a:t>项目背景及介绍</a:t>
            </a:r>
            <a:endParaRPr lang="en-US" altLang="zh-CN" dirty="0">
              <a:cs typeface="+mn-ea"/>
              <a:sym typeface="+mn-lt"/>
            </a:endParaRPr>
          </a:p>
        </p:txBody>
      </p:sp>
      <p:grpSp>
        <p:nvGrpSpPr>
          <p:cNvPr id="9" name="组合 8"/>
          <p:cNvGrpSpPr/>
          <p:nvPr/>
        </p:nvGrpSpPr>
        <p:grpSpPr>
          <a:xfrm>
            <a:off x="9716234" y="3873620"/>
            <a:ext cx="875122" cy="875122"/>
            <a:chOff x="2013311" y="1606267"/>
            <a:chExt cx="875122" cy="875122"/>
          </a:xfrm>
        </p:grpSpPr>
        <p:sp>
          <p:nvSpPr>
            <p:cNvPr id="10" name="Rounded Rectangle 20"/>
            <p:cNvSpPr/>
            <p:nvPr/>
          </p:nvSpPr>
          <p:spPr>
            <a:xfrm>
              <a:off x="2013311" y="1606267"/>
              <a:ext cx="875122" cy="875122"/>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solidFill>
                  <a:schemeClr val="tx1">
                    <a:lumMod val="65000"/>
                    <a:lumOff val="35000"/>
                  </a:schemeClr>
                </a:solidFill>
                <a:cs typeface="+mn-ea"/>
                <a:sym typeface="+mn-lt"/>
              </a:endParaRPr>
            </a:p>
          </p:txBody>
        </p:sp>
        <p:sp>
          <p:nvSpPr>
            <p:cNvPr id="11" name="Freeform 7"/>
            <p:cNvSpPr>
              <a:spLocks noEditPoints="1"/>
            </p:cNvSpPr>
            <p:nvPr/>
          </p:nvSpPr>
          <p:spPr bwMode="auto">
            <a:xfrm>
              <a:off x="2175816" y="1771103"/>
              <a:ext cx="545448" cy="545448"/>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a:extLst/>
          </p:spPr>
          <p:txBody>
            <a:bodyPr vert="horz" wrap="square" lIns="182832" tIns="91416" rIns="182832" bIns="91416" numCol="1" anchor="t" anchorCtr="0" compatLnSpc="1">
              <a:prstTxWarp prst="textNoShape">
                <a:avLst/>
              </a:prstTxWarp>
            </a:bodyPr>
            <a:lstStyle/>
            <a:p>
              <a:pPr defTabSz="1828343">
                <a:lnSpc>
                  <a:spcPct val="150000"/>
                </a:lnSpc>
              </a:pPr>
              <a:endParaRPr lang="en-GB" sz="3599" kern="0">
                <a:solidFill>
                  <a:sysClr val="windowText" lastClr="000000"/>
                </a:solidFill>
                <a:cs typeface="+mn-ea"/>
                <a:sym typeface="+mn-lt"/>
              </a:endParaRPr>
            </a:p>
          </p:txBody>
        </p:sp>
      </p:grpSp>
      <p:grpSp>
        <p:nvGrpSpPr>
          <p:cNvPr id="12" name="组合 11"/>
          <p:cNvGrpSpPr/>
          <p:nvPr/>
        </p:nvGrpSpPr>
        <p:grpSpPr>
          <a:xfrm>
            <a:off x="1600642" y="1491072"/>
            <a:ext cx="875122" cy="875122"/>
            <a:chOff x="1081074" y="1606267"/>
            <a:chExt cx="875122" cy="875122"/>
          </a:xfrm>
        </p:grpSpPr>
        <p:sp>
          <p:nvSpPr>
            <p:cNvPr id="13" name="Rounded Rectangle 19"/>
            <p:cNvSpPr/>
            <p:nvPr/>
          </p:nvSpPr>
          <p:spPr>
            <a:xfrm>
              <a:off x="1081074" y="1606267"/>
              <a:ext cx="875122" cy="875122"/>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solidFill>
                  <a:schemeClr val="tx1">
                    <a:lumMod val="65000"/>
                    <a:lumOff val="35000"/>
                  </a:schemeClr>
                </a:solidFill>
                <a:cs typeface="+mn-ea"/>
                <a:sym typeface="+mn-lt"/>
              </a:endParaRPr>
            </a:p>
          </p:txBody>
        </p:sp>
        <p:sp>
          <p:nvSpPr>
            <p:cNvPr id="14" name="Freeform 16"/>
            <p:cNvSpPr>
              <a:spLocks noEditPoints="1"/>
            </p:cNvSpPr>
            <p:nvPr/>
          </p:nvSpPr>
          <p:spPr bwMode="auto">
            <a:xfrm>
              <a:off x="1242414" y="1771103"/>
              <a:ext cx="545448" cy="545448"/>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vert="horz" wrap="square" lIns="182832" tIns="91416" rIns="182832" bIns="91416" numCol="1" anchor="t" anchorCtr="0" compatLnSpc="1">
              <a:prstTxWarp prst="textNoShape">
                <a:avLst/>
              </a:prstTxWarp>
            </a:bodyPr>
            <a:lstStyle/>
            <a:p>
              <a:pPr defTabSz="1828343">
                <a:lnSpc>
                  <a:spcPct val="150000"/>
                </a:lnSpc>
              </a:pPr>
              <a:endParaRPr lang="en-GB" sz="3599" kern="0">
                <a:solidFill>
                  <a:sysClr val="windowText" lastClr="000000"/>
                </a:solidFill>
                <a:cs typeface="+mn-ea"/>
                <a:sym typeface="+mn-lt"/>
              </a:endParaRPr>
            </a:p>
          </p:txBody>
        </p:sp>
      </p:grpSp>
      <p:grpSp>
        <p:nvGrpSpPr>
          <p:cNvPr id="15" name="组合 14"/>
          <p:cNvGrpSpPr/>
          <p:nvPr/>
        </p:nvGrpSpPr>
        <p:grpSpPr>
          <a:xfrm>
            <a:off x="763863" y="2512788"/>
            <a:ext cx="2548680" cy="905944"/>
            <a:chOff x="2084790" y="3062810"/>
            <a:chExt cx="2123043" cy="905944"/>
          </a:xfrm>
        </p:grpSpPr>
        <p:sp>
          <p:nvSpPr>
            <p:cNvPr id="16" name="TextBox 12"/>
            <p:cNvSpPr txBox="1"/>
            <p:nvPr/>
          </p:nvSpPr>
          <p:spPr>
            <a:xfrm>
              <a:off x="2084790" y="3062810"/>
              <a:ext cx="2123043" cy="283022"/>
            </a:xfrm>
            <a:prstGeom prst="rect">
              <a:avLst/>
            </a:prstGeom>
            <a:noFill/>
            <a:extLst>
              <a:ext uri="{909E8E84-426E-40DD-AFC4-6F175D3DCCD1}">
                <a14:hiddenFill xmlns:a14="http://schemas.microsoft.com/office/drawing/2010/main">
                  <a:solidFill>
                    <a:schemeClr val="accent1">
                      <a:lumMod val="100000"/>
                    </a:schemeClr>
                  </a:solidFill>
                </a14:hiddenFill>
              </a:ext>
            </a:extLst>
          </p:spPr>
          <p:txBody>
            <a:bodyPr wrap="square" lIns="72000" tIns="0" rIns="72000" bIns="0" rtlCol="0" anchor="b" anchorCtr="0">
              <a:normAutofit/>
            </a:bodyPr>
            <a:lstStyle/>
            <a:p>
              <a:pPr algn="ctr"/>
              <a:r>
                <a:rPr lang="zh-CN" altLang="en-US" sz="1600" b="1" dirty="0">
                  <a:solidFill>
                    <a:schemeClr val="bg1"/>
                  </a:solidFill>
                  <a:cs typeface="+mn-ea"/>
                  <a:sym typeface="+mn-lt"/>
                </a:rPr>
                <a:t>标题文本预设</a:t>
              </a:r>
            </a:p>
          </p:txBody>
        </p:sp>
        <p:sp>
          <p:nvSpPr>
            <p:cNvPr id="17" name="TextBox 12"/>
            <p:cNvSpPr txBox="1"/>
            <p:nvPr/>
          </p:nvSpPr>
          <p:spPr>
            <a:xfrm>
              <a:off x="2084790" y="3345832"/>
              <a:ext cx="2123043" cy="622922"/>
            </a:xfrm>
            <a:prstGeom prst="rect">
              <a:avLst/>
            </a:prstGeom>
            <a:noFill/>
            <a:extLst>
              <a:ext uri="{909E8E84-426E-40DD-AFC4-6F175D3DCCD1}">
                <a14:hiddenFill xmlns:a14="http://schemas.microsoft.com/office/drawing/2010/main">
                  <a:solidFill>
                    <a:schemeClr val="accent1">
                      <a:lumMod val="100000"/>
                    </a:schemeClr>
                  </a:solidFill>
                </a14:hiddenFill>
              </a:ext>
            </a:extLst>
          </p:spPr>
          <p:txBody>
            <a:bodyPr wrap="square" lIns="72000" tIns="0" rIns="72000" bIns="0" rtlCol="0" anchor="t" anchorCtr="0">
              <a:noAutofit/>
            </a:bodyPr>
            <a:lstStyle/>
            <a:p>
              <a:pPr lvl="0" algn="ctr">
                <a:lnSpc>
                  <a:spcPct val="150000"/>
                </a:lnSpc>
              </a:pPr>
              <a:r>
                <a:rPr lang="zh-CN" altLang="en-US" sz="1100" dirty="0">
                  <a:solidFill>
                    <a:schemeClr val="bg1"/>
                  </a:solidFill>
                  <a:cs typeface="+mn-ea"/>
                  <a:sym typeface="+mn-lt"/>
                </a:rPr>
                <a:t>此部分内容作为文字排版占位显示</a:t>
              </a:r>
            </a:p>
            <a:p>
              <a:pPr lvl="0" algn="ctr">
                <a:lnSpc>
                  <a:spcPct val="150000"/>
                </a:lnSpc>
              </a:pPr>
              <a:r>
                <a:rPr lang="zh-CN" altLang="en-US" sz="1100" dirty="0">
                  <a:solidFill>
                    <a:schemeClr val="bg1"/>
                  </a:solidFill>
                  <a:cs typeface="+mn-ea"/>
                  <a:sym typeface="+mn-lt"/>
                </a:rPr>
                <a:t>（建议使用主题字体）</a:t>
              </a:r>
            </a:p>
          </p:txBody>
        </p:sp>
      </p:grpSp>
      <p:grpSp>
        <p:nvGrpSpPr>
          <p:cNvPr id="18" name="组合 17"/>
          <p:cNvGrpSpPr/>
          <p:nvPr/>
        </p:nvGrpSpPr>
        <p:grpSpPr>
          <a:xfrm>
            <a:off x="8877123" y="4943262"/>
            <a:ext cx="2548680" cy="905944"/>
            <a:chOff x="2084790" y="3062810"/>
            <a:chExt cx="2123043" cy="905944"/>
          </a:xfrm>
        </p:grpSpPr>
        <p:sp>
          <p:nvSpPr>
            <p:cNvPr id="19" name="TextBox 12"/>
            <p:cNvSpPr txBox="1"/>
            <p:nvPr/>
          </p:nvSpPr>
          <p:spPr>
            <a:xfrm>
              <a:off x="2084790" y="3062810"/>
              <a:ext cx="2123043" cy="283022"/>
            </a:xfrm>
            <a:prstGeom prst="rect">
              <a:avLst/>
            </a:prstGeom>
            <a:noFill/>
            <a:extLst>
              <a:ext uri="{909E8E84-426E-40DD-AFC4-6F175D3DCCD1}">
                <a14:hiddenFill xmlns:a14="http://schemas.microsoft.com/office/drawing/2010/main">
                  <a:solidFill>
                    <a:schemeClr val="accent1">
                      <a:lumMod val="100000"/>
                    </a:schemeClr>
                  </a:solidFill>
                </a14:hiddenFill>
              </a:ext>
            </a:extLst>
          </p:spPr>
          <p:txBody>
            <a:bodyPr wrap="square" lIns="72000" tIns="0" rIns="72000" bIns="0" rtlCol="0" anchor="b" anchorCtr="0">
              <a:normAutofit/>
            </a:bodyPr>
            <a:lstStyle/>
            <a:p>
              <a:pPr algn="ctr"/>
              <a:r>
                <a:rPr lang="zh-CN" altLang="en-US" sz="1600" b="1" dirty="0">
                  <a:solidFill>
                    <a:schemeClr val="bg1"/>
                  </a:solidFill>
                  <a:cs typeface="+mn-ea"/>
                  <a:sym typeface="+mn-lt"/>
                </a:rPr>
                <a:t>标题文本预设</a:t>
              </a:r>
            </a:p>
          </p:txBody>
        </p:sp>
        <p:sp>
          <p:nvSpPr>
            <p:cNvPr id="20" name="TextBox 12"/>
            <p:cNvSpPr txBox="1"/>
            <p:nvPr/>
          </p:nvSpPr>
          <p:spPr>
            <a:xfrm>
              <a:off x="2084790" y="3345832"/>
              <a:ext cx="2123043" cy="622922"/>
            </a:xfrm>
            <a:prstGeom prst="rect">
              <a:avLst/>
            </a:prstGeom>
            <a:noFill/>
            <a:extLst>
              <a:ext uri="{909E8E84-426E-40DD-AFC4-6F175D3DCCD1}">
                <a14:hiddenFill xmlns:a14="http://schemas.microsoft.com/office/drawing/2010/main">
                  <a:solidFill>
                    <a:schemeClr val="accent1">
                      <a:lumMod val="100000"/>
                    </a:schemeClr>
                  </a:solidFill>
                </a14:hiddenFill>
              </a:ext>
            </a:extLst>
          </p:spPr>
          <p:txBody>
            <a:bodyPr wrap="square" lIns="72000" tIns="0" rIns="72000" bIns="0" rtlCol="0" anchor="t" anchorCtr="0">
              <a:noAutofit/>
            </a:bodyPr>
            <a:lstStyle/>
            <a:p>
              <a:pPr lvl="0" algn="ctr">
                <a:lnSpc>
                  <a:spcPct val="150000"/>
                </a:lnSpc>
              </a:pPr>
              <a:r>
                <a:rPr lang="zh-CN" altLang="en-US" sz="1100" dirty="0">
                  <a:solidFill>
                    <a:schemeClr val="bg1"/>
                  </a:solidFill>
                  <a:cs typeface="+mn-ea"/>
                  <a:sym typeface="+mn-lt"/>
                </a:rPr>
                <a:t>此部分内容作为文字排版占位显示</a:t>
              </a:r>
            </a:p>
            <a:p>
              <a:pPr lvl="0" algn="ctr">
                <a:lnSpc>
                  <a:spcPct val="150000"/>
                </a:lnSpc>
              </a:pPr>
              <a:r>
                <a:rPr lang="zh-CN" altLang="en-US" sz="1100" dirty="0">
                  <a:solidFill>
                    <a:schemeClr val="bg1"/>
                  </a:solidFill>
                  <a:cs typeface="+mn-ea"/>
                  <a:sym typeface="+mn-lt"/>
                </a:rPr>
                <a:t>（建议使用主题字体）</a:t>
              </a:r>
            </a:p>
          </p:txBody>
        </p:sp>
      </p:grpSp>
      <p:sp>
        <p:nvSpPr>
          <p:cNvPr id="27" name="矩形 26">
            <a:extLst>
              <a:ext uri="{FF2B5EF4-FFF2-40B4-BE49-F238E27FC236}">
                <a16:creationId xmlns:a16="http://schemas.microsoft.com/office/drawing/2014/main" id="{0C94BF2E-1789-4F68-A05A-3A92851E2A9B}"/>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5E8B0262-E26E-472B-873D-3CE6D6FD3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6203920"/>
            <a:ext cx="3575867" cy="354365"/>
          </a:xfrm>
          <a:prstGeom prst="rect">
            <a:avLst/>
          </a:prstGeom>
        </p:spPr>
      </p:pic>
      <p:sp>
        <p:nvSpPr>
          <p:cNvPr id="35" name="矩形 34">
            <a:extLst>
              <a:ext uri="{FF2B5EF4-FFF2-40B4-BE49-F238E27FC236}">
                <a16:creationId xmlns:a16="http://schemas.microsoft.com/office/drawing/2014/main" id="{2A3D8BDA-AE44-451D-B90D-A372369DCF6E}"/>
              </a:ext>
            </a:extLst>
          </p:cNvPr>
          <p:cNvSpPr/>
          <p:nvPr/>
        </p:nvSpPr>
        <p:spPr>
          <a:xfrm>
            <a:off x="858699" y="1634214"/>
            <a:ext cx="3356358" cy="3453253"/>
          </a:xfrm>
          <a:prstGeom prst="rect">
            <a:avLst/>
          </a:prstGeom>
        </p:spPr>
        <p:txBody>
          <a:bodyPr wrap="square">
            <a:spAutoFit/>
          </a:bodyPr>
          <a:lstStyle/>
          <a:p>
            <a:pPr algn="just">
              <a:lnSpc>
                <a:spcPts val="2100"/>
              </a:lnSpc>
              <a:spcAft>
                <a:spcPts val="1200"/>
              </a:spcAft>
            </a:pPr>
            <a:r>
              <a:rPr lang="zh-CN" altLang="zh-CN" sz="1400" kern="100" dirty="0">
                <a:latin typeface="微软雅黑" panose="020B0503020204020204" pitchFamily="34" charset="-122"/>
                <a:ea typeface="微软雅黑" panose="020B0503020204020204" pitchFamily="34" charset="-122"/>
              </a:rPr>
              <a:t>随着</a:t>
            </a:r>
            <a:r>
              <a:rPr lang="zh-CN" altLang="zh-CN" sz="1400" b="1" kern="100" dirty="0">
                <a:solidFill>
                  <a:srgbClr val="C00000"/>
                </a:solidFill>
                <a:latin typeface="微软雅黑" panose="020B0503020204020204" pitchFamily="34" charset="-122"/>
                <a:ea typeface="微软雅黑" panose="020B0503020204020204" pitchFamily="34" charset="-122"/>
              </a:rPr>
              <a:t>智慧城市</a:t>
            </a:r>
            <a:r>
              <a:rPr lang="zh-CN" altLang="zh-CN" sz="1400" kern="100" dirty="0">
                <a:latin typeface="微软雅黑" panose="020B0503020204020204" pitchFamily="34" charset="-122"/>
                <a:ea typeface="微软雅黑" panose="020B0503020204020204" pitchFamily="34" charset="-122"/>
              </a:rPr>
              <a:t>、</a:t>
            </a:r>
            <a:r>
              <a:rPr lang="zh-CN" altLang="zh-CN" sz="1400" b="1" kern="100" dirty="0">
                <a:solidFill>
                  <a:srgbClr val="C00000"/>
                </a:solidFill>
                <a:latin typeface="微软雅黑" panose="020B0503020204020204" pitchFamily="34" charset="-122"/>
                <a:ea typeface="微软雅黑" panose="020B0503020204020204" pitchFamily="34" charset="-122"/>
              </a:rPr>
              <a:t>虚拟现实技术</a:t>
            </a:r>
            <a:r>
              <a:rPr lang="zh-CN" altLang="zh-CN" sz="1400" kern="100" dirty="0">
                <a:latin typeface="微软雅黑" panose="020B0503020204020204" pitchFamily="34" charset="-122"/>
                <a:ea typeface="微软雅黑" panose="020B0503020204020204" pitchFamily="34" charset="-122"/>
              </a:rPr>
              <a:t>等新兴科技的兴起，传统的平面二维地图已经不能满足社会发展</a:t>
            </a:r>
            <a:r>
              <a:rPr lang="zh-CN" altLang="en-US" sz="1400" kern="100" dirty="0">
                <a:latin typeface="微软雅黑" panose="020B0503020204020204" pitchFamily="34" charset="-122"/>
                <a:ea typeface="微软雅黑" panose="020B0503020204020204" pitchFamily="34" charset="-122"/>
              </a:rPr>
              <a:t>的</a:t>
            </a:r>
            <a:r>
              <a:rPr lang="zh-CN" altLang="zh-CN" sz="1400" kern="100" dirty="0">
                <a:latin typeface="微软雅黑" panose="020B0503020204020204" pitchFamily="34" charset="-122"/>
                <a:ea typeface="微软雅黑" panose="020B0503020204020204" pitchFamily="34" charset="-122"/>
              </a:rPr>
              <a:t>要求，各项新兴科技对三维模型的重建和空间几何定位这两项基本技术的需求也越来越高。</a:t>
            </a:r>
            <a:endParaRPr lang="en-US" altLang="zh-CN" sz="1400" kern="100" dirty="0">
              <a:latin typeface="微软雅黑" panose="020B0503020204020204" pitchFamily="34" charset="-122"/>
              <a:ea typeface="微软雅黑" panose="020B0503020204020204" pitchFamily="34" charset="-122"/>
            </a:endParaRPr>
          </a:p>
          <a:p>
            <a:pPr algn="just">
              <a:lnSpc>
                <a:spcPts val="2100"/>
              </a:lnSpc>
              <a:spcAft>
                <a:spcPts val="1200"/>
              </a:spcAft>
            </a:pPr>
            <a:r>
              <a:rPr lang="zh-CN" altLang="zh-CN" sz="1400" kern="100" dirty="0">
                <a:latin typeface="微软雅黑" panose="020B0503020204020204" pitchFamily="34" charset="-122"/>
                <a:ea typeface="微软雅黑" panose="020B0503020204020204" pitchFamily="34" charset="-122"/>
              </a:rPr>
              <a:t>本项目通过对</a:t>
            </a:r>
            <a:r>
              <a:rPr lang="en-US" altLang="zh-CN" sz="1400" kern="100" dirty="0">
                <a:latin typeface="微软雅黑" panose="020B0503020204020204" pitchFamily="34" charset="-122"/>
                <a:ea typeface="微软雅黑" panose="020B0503020204020204" pitchFamily="34" charset="-122"/>
              </a:rPr>
              <a:t>SGM</a:t>
            </a:r>
            <a:r>
              <a:rPr lang="zh-CN" altLang="zh-CN" sz="1400" kern="100" dirty="0">
                <a:latin typeface="微软雅黑" panose="020B0503020204020204" pitchFamily="34" charset="-122"/>
                <a:ea typeface="微软雅黑" panose="020B0503020204020204" pitchFamily="34" charset="-122"/>
              </a:rPr>
              <a:t>、</a:t>
            </a:r>
            <a:r>
              <a:rPr lang="en-US" altLang="zh-CN" sz="1400" kern="100" dirty="0">
                <a:latin typeface="微软雅黑" panose="020B0503020204020204" pitchFamily="34" charset="-122"/>
                <a:ea typeface="微软雅黑" panose="020B0503020204020204" pitchFamily="34" charset="-122"/>
              </a:rPr>
              <a:t>CSCA</a:t>
            </a:r>
            <a:r>
              <a:rPr lang="zh-CN" altLang="zh-CN" sz="1400" kern="100" dirty="0">
                <a:latin typeface="微软雅黑" panose="020B0503020204020204" pitchFamily="34" charset="-122"/>
                <a:ea typeface="微软雅黑" panose="020B0503020204020204" pitchFamily="34" charset="-122"/>
              </a:rPr>
              <a:t>、</a:t>
            </a:r>
            <a:r>
              <a:rPr lang="en-US" altLang="zh-CN" sz="1400" kern="100" dirty="0">
                <a:latin typeface="微软雅黑" panose="020B0503020204020204" pitchFamily="34" charset="-122"/>
                <a:ea typeface="微软雅黑" panose="020B0503020204020204" pitchFamily="34" charset="-122"/>
              </a:rPr>
              <a:t>BP</a:t>
            </a:r>
            <a:r>
              <a:rPr lang="zh-CN" altLang="zh-CN" sz="1400" kern="100" dirty="0">
                <a:latin typeface="微软雅黑" panose="020B0503020204020204" pitchFamily="34" charset="-122"/>
                <a:ea typeface="微软雅黑" panose="020B0503020204020204" pitchFamily="34" charset="-122"/>
              </a:rPr>
              <a:t>等算法进行比较分析，选取最优算法，以</a:t>
            </a:r>
            <a:r>
              <a:rPr lang="zh-CN" altLang="zh-CN" sz="1400" b="1" kern="100" dirty="0">
                <a:solidFill>
                  <a:srgbClr val="C00000"/>
                </a:solidFill>
                <a:latin typeface="微软雅黑" panose="020B0503020204020204" pitchFamily="34" charset="-122"/>
                <a:ea typeface="微软雅黑" panose="020B0503020204020204" pitchFamily="34" charset="-122"/>
              </a:rPr>
              <a:t>低数据量和高效率</a:t>
            </a:r>
            <a:r>
              <a:rPr lang="zh-CN" altLang="zh-CN" sz="1400" kern="100" dirty="0">
                <a:latin typeface="微软雅黑" panose="020B0503020204020204" pitchFamily="34" charset="-122"/>
                <a:ea typeface="微软雅黑" panose="020B0503020204020204" pitchFamily="34" charset="-122"/>
              </a:rPr>
              <a:t>为标准，对多视角图像进行</a:t>
            </a:r>
            <a:r>
              <a:rPr lang="zh-CN" altLang="zh-CN" sz="1400" b="1" kern="100" dirty="0">
                <a:solidFill>
                  <a:srgbClr val="C00000"/>
                </a:solidFill>
                <a:latin typeface="微软雅黑" panose="020B0503020204020204" pitchFamily="34" charset="-122"/>
                <a:ea typeface="微软雅黑" panose="020B0503020204020204" pitchFamily="34" charset="-122"/>
              </a:rPr>
              <a:t>三维重建</a:t>
            </a:r>
            <a:r>
              <a:rPr lang="zh-CN" altLang="zh-CN" sz="1400" kern="100" dirty="0">
                <a:latin typeface="微软雅黑" panose="020B0503020204020204" pitchFamily="34" charset="-122"/>
                <a:ea typeface="微软雅黑" panose="020B0503020204020204" pitchFamily="34" charset="-122"/>
              </a:rPr>
              <a:t>，并通过三维模型对视觉场景内的目标物进行</a:t>
            </a:r>
            <a:r>
              <a:rPr lang="zh-CN" altLang="zh-CN" sz="1400" b="1" kern="100" dirty="0">
                <a:solidFill>
                  <a:srgbClr val="C00000"/>
                </a:solidFill>
                <a:latin typeface="微软雅黑" panose="020B0503020204020204" pitchFamily="34" charset="-122"/>
                <a:ea typeface="微软雅黑" panose="020B0503020204020204" pitchFamily="34" charset="-122"/>
              </a:rPr>
              <a:t>精确几何定位</a:t>
            </a:r>
            <a:r>
              <a:rPr lang="zh-CN" altLang="zh-CN" sz="1400" kern="100" dirty="0">
                <a:latin typeface="微软雅黑" panose="020B0503020204020204" pitchFamily="34" charset="-122"/>
                <a:ea typeface="微软雅黑" panose="020B0503020204020204" pitchFamily="34" charset="-122"/>
              </a:rPr>
              <a:t>，为虚拟现实、人工智能等技术奠定坚实的基础。</a:t>
            </a:r>
          </a:p>
        </p:txBody>
      </p:sp>
      <p:cxnSp>
        <p:nvCxnSpPr>
          <p:cNvPr id="37" name="直接连接符 36">
            <a:extLst>
              <a:ext uri="{FF2B5EF4-FFF2-40B4-BE49-F238E27FC236}">
                <a16:creationId xmlns:a16="http://schemas.microsoft.com/office/drawing/2014/main" id="{BB402630-6854-4464-89C4-0445A2AEA5DF}"/>
              </a:ext>
            </a:extLst>
          </p:cNvPr>
          <p:cNvCxnSpPr>
            <a:cxnSpLocks/>
          </p:cNvCxnSpPr>
          <p:nvPr/>
        </p:nvCxnSpPr>
        <p:spPr>
          <a:xfrm>
            <a:off x="763863" y="1627997"/>
            <a:ext cx="0" cy="3387063"/>
          </a:xfrm>
          <a:prstGeom prst="line">
            <a:avLst/>
          </a:prstGeom>
          <a:ln w="57150">
            <a:solidFill>
              <a:srgbClr val="025483"/>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14234EE-3EF7-4E9F-A28F-8D6A0EA244E6}"/>
              </a:ext>
            </a:extLst>
          </p:cNvPr>
          <p:cNvPicPr>
            <a:picLocks noChangeAspect="1"/>
          </p:cNvPicPr>
          <p:nvPr/>
        </p:nvPicPr>
        <p:blipFill>
          <a:blip r:embed="rId3"/>
          <a:stretch>
            <a:fillRect/>
          </a:stretch>
        </p:blipFill>
        <p:spPr>
          <a:xfrm>
            <a:off x="4793247" y="1632927"/>
            <a:ext cx="3328704" cy="4548010"/>
          </a:xfrm>
          <a:prstGeom prst="rect">
            <a:avLst/>
          </a:prstGeom>
        </p:spPr>
      </p:pic>
      <p:pic>
        <p:nvPicPr>
          <p:cNvPr id="24" name="图片 23">
            <a:extLst>
              <a:ext uri="{FF2B5EF4-FFF2-40B4-BE49-F238E27FC236}">
                <a16:creationId xmlns:a16="http://schemas.microsoft.com/office/drawing/2014/main" id="{28688C25-E7BB-4323-98E9-CB4C0F2669DC}"/>
              </a:ext>
            </a:extLst>
          </p:cNvPr>
          <p:cNvPicPr>
            <a:picLocks noChangeAspect="1"/>
          </p:cNvPicPr>
          <p:nvPr/>
        </p:nvPicPr>
        <p:blipFill>
          <a:blip r:embed="rId4"/>
          <a:stretch>
            <a:fillRect/>
          </a:stretch>
        </p:blipFill>
        <p:spPr>
          <a:xfrm>
            <a:off x="8345566" y="1636646"/>
            <a:ext cx="3328990" cy="4544291"/>
          </a:xfrm>
          <a:prstGeom prst="rect">
            <a:avLst/>
          </a:prstGeom>
        </p:spPr>
      </p:pic>
    </p:spTree>
    <p:extLst>
      <p:ext uri="{BB962C8B-B14F-4D97-AF65-F5344CB8AC3E}">
        <p14:creationId xmlns:p14="http://schemas.microsoft.com/office/powerpoint/2010/main" val="289279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6C5AAF-C0D1-49D3-8A3D-E709E9BE6E23}"/>
              </a:ext>
            </a:extLst>
          </p:cNvPr>
          <p:cNvSpPr>
            <a:spLocks noGrp="1"/>
          </p:cNvSpPr>
          <p:nvPr>
            <p:ph type="sldNum" sz="quarter" idx="4"/>
          </p:nvPr>
        </p:nvSpPr>
        <p:spPr/>
        <p:txBody>
          <a:bodyPr/>
          <a:lstStyle/>
          <a:p>
            <a:r>
              <a:rPr lang="zh-CN" altLang="en-US"/>
              <a:t>第 </a:t>
            </a:r>
            <a:fld id="{75168D04-7926-484C-B90B-2D13ABC6EC67}" type="slidenum">
              <a:rPr lang="zh-CN" altLang="en-US" smtClean="0"/>
              <a:pPr/>
              <a:t>4</a:t>
            </a:fld>
            <a:r>
              <a:rPr lang="zh-CN" altLang="en-US"/>
              <a:t> 页</a:t>
            </a:r>
            <a:endParaRPr lang="zh-CN" altLang="en-US" dirty="0"/>
          </a:p>
        </p:txBody>
      </p:sp>
      <p:sp>
        <p:nvSpPr>
          <p:cNvPr id="4" name="文本占位符 3">
            <a:extLst>
              <a:ext uri="{FF2B5EF4-FFF2-40B4-BE49-F238E27FC236}">
                <a16:creationId xmlns:a16="http://schemas.microsoft.com/office/drawing/2014/main" id="{6F79F5FD-33CB-46FE-9791-3AEBD79487CE}"/>
              </a:ext>
            </a:extLst>
          </p:cNvPr>
          <p:cNvSpPr>
            <a:spLocks noGrp="1"/>
          </p:cNvSpPr>
          <p:nvPr>
            <p:ph type="body" sz="quarter" idx="10"/>
          </p:nvPr>
        </p:nvSpPr>
        <p:spPr/>
        <p:txBody>
          <a:bodyPr/>
          <a:lstStyle/>
          <a:p>
            <a:r>
              <a:rPr lang="zh-CN" altLang="en-US" dirty="0"/>
              <a:t>二、研究思路</a:t>
            </a:r>
          </a:p>
        </p:txBody>
      </p:sp>
      <p:sp>
        <p:nvSpPr>
          <p:cNvPr id="5" name="矩形 4">
            <a:extLst>
              <a:ext uri="{FF2B5EF4-FFF2-40B4-BE49-F238E27FC236}">
                <a16:creationId xmlns:a16="http://schemas.microsoft.com/office/drawing/2014/main" id="{27D13363-339B-4260-AB9C-D61991EBA40D}"/>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6678B0A-17F8-4686-A131-B5C5F380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6203920"/>
            <a:ext cx="3575867" cy="354365"/>
          </a:xfrm>
          <a:prstGeom prst="rect">
            <a:avLst/>
          </a:prstGeom>
        </p:spPr>
      </p:pic>
      <p:sp>
        <p:nvSpPr>
          <p:cNvPr id="8" name="矩形: 圆角 2">
            <a:extLst>
              <a:ext uri="{FF2B5EF4-FFF2-40B4-BE49-F238E27FC236}">
                <a16:creationId xmlns:a16="http://schemas.microsoft.com/office/drawing/2014/main" id="{2335F3B9-354C-4083-BF3C-D08CABF84CEC}"/>
              </a:ext>
            </a:extLst>
          </p:cNvPr>
          <p:cNvSpPr/>
          <p:nvPr/>
        </p:nvSpPr>
        <p:spPr>
          <a:xfrm>
            <a:off x="3491789" y="2182970"/>
            <a:ext cx="4387362" cy="317154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80872" y="2337581"/>
            <a:ext cx="6096000" cy="2862322"/>
          </a:xfrm>
          <a:prstGeom prst="rect">
            <a:avLst/>
          </a:prstGeom>
        </p:spPr>
        <p:txBody>
          <a:bodyPr>
            <a:spAutoFit/>
          </a:bodyPr>
          <a:lstStyle/>
          <a:p>
            <a:pPr>
              <a:lnSpc>
                <a:spcPct val="250000"/>
              </a:lnSpc>
            </a:pPr>
            <a:r>
              <a:rPr lang="en-US" altLang="zh-CN" dirty="0"/>
              <a:t>1.	</a:t>
            </a:r>
            <a:r>
              <a:rPr lang="zh-CN" altLang="en-US" kern="100" dirty="0">
                <a:latin typeface="微软雅黑" panose="020B0503020204020204" pitchFamily="34" charset="-122"/>
                <a:ea typeface="微软雅黑" panose="020B0503020204020204" pitchFamily="34" charset="-122"/>
              </a:rPr>
              <a:t>理解立体匹配算法</a:t>
            </a:r>
            <a:r>
              <a:rPr lang="zh-CN" altLang="en-US" dirty="0"/>
              <a:t>。</a:t>
            </a:r>
          </a:p>
          <a:p>
            <a:pPr>
              <a:lnSpc>
                <a:spcPct val="250000"/>
              </a:lnSpc>
            </a:pPr>
            <a:r>
              <a:rPr lang="en-US" altLang="zh-CN" dirty="0"/>
              <a:t>2.	</a:t>
            </a:r>
            <a:r>
              <a:rPr lang="zh-CN" altLang="en-US" kern="100" dirty="0">
                <a:latin typeface="微软雅黑" panose="020B0503020204020204" pitchFamily="34" charset="-122"/>
                <a:ea typeface="微软雅黑" panose="020B0503020204020204" pitchFamily="34" charset="-122"/>
              </a:rPr>
              <a:t>使用</a:t>
            </a:r>
            <a:r>
              <a:rPr lang="en-US" altLang="zh-CN" kern="100" dirty="0">
                <a:latin typeface="微软雅黑" panose="020B0503020204020204" pitchFamily="34" charset="-122"/>
                <a:ea typeface="微软雅黑" panose="020B0503020204020204" pitchFamily="34" charset="-122"/>
              </a:rPr>
              <a:t>SGBM</a:t>
            </a:r>
            <a:r>
              <a:rPr lang="zh-CN" altLang="en-US" kern="100" dirty="0">
                <a:latin typeface="微软雅黑" panose="020B0503020204020204" pitchFamily="34" charset="-122"/>
                <a:ea typeface="微软雅黑" panose="020B0503020204020204" pitchFamily="34" charset="-122"/>
              </a:rPr>
              <a:t>算法生成深度图</a:t>
            </a:r>
            <a:r>
              <a:rPr lang="zh-CN" altLang="en-US" dirty="0"/>
              <a:t>。</a:t>
            </a:r>
          </a:p>
          <a:p>
            <a:pPr>
              <a:lnSpc>
                <a:spcPct val="250000"/>
              </a:lnSpc>
            </a:pPr>
            <a:r>
              <a:rPr lang="en-US" altLang="zh-CN" dirty="0"/>
              <a:t>3.	</a:t>
            </a:r>
            <a:r>
              <a:rPr lang="zh-CN" altLang="en-US" kern="100" dirty="0">
                <a:latin typeface="微软雅黑" panose="020B0503020204020204" pitchFamily="34" charset="-122"/>
                <a:ea typeface="微软雅黑" panose="020B0503020204020204" pitchFamily="34" charset="-122"/>
              </a:rPr>
              <a:t>调用</a:t>
            </a:r>
            <a:r>
              <a:rPr lang="en-US" altLang="zh-CN" kern="100" dirty="0">
                <a:latin typeface="微软雅黑" panose="020B0503020204020204" pitchFamily="34" charset="-122"/>
                <a:ea typeface="微软雅黑" panose="020B0503020204020204" pitchFamily="34" charset="-122"/>
              </a:rPr>
              <a:t>PCL</a:t>
            </a:r>
            <a:r>
              <a:rPr lang="zh-CN" altLang="en-US" kern="100" dirty="0">
                <a:latin typeface="微软雅黑" panose="020B0503020204020204" pitchFamily="34" charset="-122"/>
                <a:ea typeface="微软雅黑" panose="020B0503020204020204" pitchFamily="34" charset="-122"/>
              </a:rPr>
              <a:t>生成三维点云图像</a:t>
            </a:r>
            <a:r>
              <a:rPr lang="zh-CN" altLang="en-US" dirty="0"/>
              <a:t>。</a:t>
            </a:r>
          </a:p>
          <a:p>
            <a:pPr>
              <a:lnSpc>
                <a:spcPct val="250000"/>
              </a:lnSpc>
            </a:pPr>
            <a:r>
              <a:rPr lang="en-US" altLang="zh-CN" dirty="0"/>
              <a:t>4.	</a:t>
            </a:r>
            <a:r>
              <a:rPr lang="zh-CN" altLang="en-US" kern="100" dirty="0">
                <a:latin typeface="微软雅黑" panose="020B0503020204020204" pitchFamily="34" charset="-122"/>
                <a:ea typeface="微软雅黑" panose="020B0503020204020204" pitchFamily="34" charset="-122"/>
              </a:rPr>
              <a:t>分析并优化算法</a:t>
            </a:r>
            <a:r>
              <a:rPr lang="zh-CN" altLang="en-US" dirty="0"/>
              <a:t>。</a:t>
            </a:r>
          </a:p>
        </p:txBody>
      </p:sp>
    </p:spTree>
    <p:extLst>
      <p:ext uri="{BB962C8B-B14F-4D97-AF65-F5344CB8AC3E}">
        <p14:creationId xmlns:p14="http://schemas.microsoft.com/office/powerpoint/2010/main" val="4240434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6C5AAF-C0D1-49D3-8A3D-E709E9BE6E23}"/>
              </a:ext>
            </a:extLst>
          </p:cNvPr>
          <p:cNvSpPr>
            <a:spLocks noGrp="1"/>
          </p:cNvSpPr>
          <p:nvPr>
            <p:ph type="sldNum" sz="quarter" idx="4"/>
          </p:nvPr>
        </p:nvSpPr>
        <p:spPr/>
        <p:txBody>
          <a:bodyPr/>
          <a:lstStyle/>
          <a:p>
            <a:r>
              <a:rPr lang="zh-CN" altLang="en-US"/>
              <a:t>第 </a:t>
            </a:r>
            <a:fld id="{75168D04-7926-484C-B90B-2D13ABC6EC67}" type="slidenum">
              <a:rPr lang="zh-CN" altLang="en-US" smtClean="0"/>
              <a:pPr/>
              <a:t>5</a:t>
            </a:fld>
            <a:r>
              <a:rPr lang="zh-CN" altLang="en-US"/>
              <a:t> 页</a:t>
            </a:r>
            <a:endParaRPr lang="zh-CN" altLang="en-US" dirty="0"/>
          </a:p>
        </p:txBody>
      </p:sp>
      <p:sp>
        <p:nvSpPr>
          <p:cNvPr id="4" name="文本占位符 3">
            <a:extLst>
              <a:ext uri="{FF2B5EF4-FFF2-40B4-BE49-F238E27FC236}">
                <a16:creationId xmlns:a16="http://schemas.microsoft.com/office/drawing/2014/main" id="{6F79F5FD-33CB-46FE-9791-3AEBD79487CE}"/>
              </a:ext>
            </a:extLst>
          </p:cNvPr>
          <p:cNvSpPr>
            <a:spLocks noGrp="1"/>
          </p:cNvSpPr>
          <p:nvPr>
            <p:ph type="body" sz="quarter" idx="10"/>
          </p:nvPr>
        </p:nvSpPr>
        <p:spPr/>
        <p:txBody>
          <a:bodyPr/>
          <a:lstStyle/>
          <a:p>
            <a:r>
              <a:rPr lang="zh-CN" altLang="en-US" dirty="0"/>
              <a:t>三、项目进展</a:t>
            </a:r>
          </a:p>
        </p:txBody>
      </p:sp>
      <p:sp>
        <p:nvSpPr>
          <p:cNvPr id="5" name="矩形 4">
            <a:extLst>
              <a:ext uri="{FF2B5EF4-FFF2-40B4-BE49-F238E27FC236}">
                <a16:creationId xmlns:a16="http://schemas.microsoft.com/office/drawing/2014/main" id="{27D13363-339B-4260-AB9C-D61991EBA40D}"/>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6678B0A-17F8-4686-A131-B5C5F380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6203920"/>
            <a:ext cx="3575867" cy="354365"/>
          </a:xfrm>
          <a:prstGeom prst="rect">
            <a:avLst/>
          </a:prstGeom>
        </p:spPr>
      </p:pic>
      <p:sp>
        <p:nvSpPr>
          <p:cNvPr id="3" name="矩形: 圆角 2">
            <a:extLst>
              <a:ext uri="{FF2B5EF4-FFF2-40B4-BE49-F238E27FC236}">
                <a16:creationId xmlns:a16="http://schemas.microsoft.com/office/drawing/2014/main" id="{2335F3B9-354C-4083-BF3C-D08CABF84CEC}"/>
              </a:ext>
            </a:extLst>
          </p:cNvPr>
          <p:cNvSpPr/>
          <p:nvPr/>
        </p:nvSpPr>
        <p:spPr>
          <a:xfrm>
            <a:off x="861646" y="1566867"/>
            <a:ext cx="6611816" cy="79826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5BF5F41-9C1D-40A5-9A07-4F2576515316}"/>
              </a:ext>
            </a:extLst>
          </p:cNvPr>
          <p:cNvSpPr txBox="1"/>
          <p:nvPr/>
        </p:nvSpPr>
        <p:spPr>
          <a:xfrm>
            <a:off x="901211" y="1635370"/>
            <a:ext cx="6497517" cy="607859"/>
          </a:xfrm>
          <a:prstGeom prst="rect">
            <a:avLst/>
          </a:prstGeom>
          <a:noFill/>
        </p:spPr>
        <p:txBody>
          <a:bodyPr wrap="square" rtlCol="0">
            <a:spAutoFit/>
          </a:bodyPr>
          <a:lstStyle/>
          <a:p>
            <a:pPr>
              <a:lnSpc>
                <a:spcPts val="2100"/>
              </a:lnSpc>
            </a:pPr>
            <a:r>
              <a:rPr lang="zh-CN" altLang="en-US" sz="1600" b="1" dirty="0"/>
              <a:t>（一）</a:t>
            </a:r>
            <a:r>
              <a:rPr lang="zh-CN" altLang="en-US" sz="1600" dirty="0"/>
              <a:t>理解立体匹配算法</a:t>
            </a:r>
            <a:r>
              <a:rPr lang="zh-CN" altLang="zh-CN" sz="1600" dirty="0"/>
              <a:t>。</a:t>
            </a:r>
          </a:p>
          <a:p>
            <a:endParaRPr lang="zh-CN" altLang="en-US" sz="1600" dirty="0"/>
          </a:p>
        </p:txBody>
      </p:sp>
      <p:pic>
        <p:nvPicPr>
          <p:cNvPr id="1026" name="Picture 2" descr="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211" y="3149600"/>
            <a:ext cx="10106246" cy="178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272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6C5AAF-C0D1-49D3-8A3D-E709E9BE6E23}"/>
              </a:ext>
            </a:extLst>
          </p:cNvPr>
          <p:cNvSpPr>
            <a:spLocks noGrp="1"/>
          </p:cNvSpPr>
          <p:nvPr>
            <p:ph type="sldNum" sz="quarter" idx="4"/>
          </p:nvPr>
        </p:nvSpPr>
        <p:spPr/>
        <p:txBody>
          <a:bodyPr/>
          <a:lstStyle/>
          <a:p>
            <a:r>
              <a:rPr lang="zh-CN" altLang="en-US"/>
              <a:t>第 </a:t>
            </a:r>
            <a:fld id="{75168D04-7926-484C-B90B-2D13ABC6EC67}" type="slidenum">
              <a:rPr lang="zh-CN" altLang="en-US" smtClean="0"/>
              <a:pPr/>
              <a:t>6</a:t>
            </a:fld>
            <a:r>
              <a:rPr lang="zh-CN" altLang="en-US"/>
              <a:t> 页</a:t>
            </a:r>
            <a:endParaRPr lang="zh-CN" altLang="en-US" dirty="0"/>
          </a:p>
        </p:txBody>
      </p:sp>
      <p:sp>
        <p:nvSpPr>
          <p:cNvPr id="4" name="文本占位符 3">
            <a:extLst>
              <a:ext uri="{FF2B5EF4-FFF2-40B4-BE49-F238E27FC236}">
                <a16:creationId xmlns:a16="http://schemas.microsoft.com/office/drawing/2014/main" id="{6F79F5FD-33CB-46FE-9791-3AEBD79487CE}"/>
              </a:ext>
            </a:extLst>
          </p:cNvPr>
          <p:cNvSpPr>
            <a:spLocks noGrp="1"/>
          </p:cNvSpPr>
          <p:nvPr>
            <p:ph type="body" sz="quarter" idx="10"/>
          </p:nvPr>
        </p:nvSpPr>
        <p:spPr/>
        <p:txBody>
          <a:bodyPr/>
          <a:lstStyle/>
          <a:p>
            <a:r>
              <a:rPr lang="zh-CN" altLang="en-US" dirty="0"/>
              <a:t>三、项目进展</a:t>
            </a:r>
          </a:p>
        </p:txBody>
      </p:sp>
      <p:sp>
        <p:nvSpPr>
          <p:cNvPr id="5" name="矩形 4">
            <a:extLst>
              <a:ext uri="{FF2B5EF4-FFF2-40B4-BE49-F238E27FC236}">
                <a16:creationId xmlns:a16="http://schemas.microsoft.com/office/drawing/2014/main" id="{27D13363-339B-4260-AB9C-D61991EBA40D}"/>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6678B0A-17F8-4686-A131-B5C5F380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6203920"/>
            <a:ext cx="3575867" cy="354365"/>
          </a:xfrm>
          <a:prstGeom prst="rect">
            <a:avLst/>
          </a:prstGeom>
        </p:spPr>
      </p:pic>
      <p:sp>
        <p:nvSpPr>
          <p:cNvPr id="3" name="矩形: 圆角 2">
            <a:extLst>
              <a:ext uri="{FF2B5EF4-FFF2-40B4-BE49-F238E27FC236}">
                <a16:creationId xmlns:a16="http://schemas.microsoft.com/office/drawing/2014/main" id="{2335F3B9-354C-4083-BF3C-D08CABF84CEC}"/>
              </a:ext>
            </a:extLst>
          </p:cNvPr>
          <p:cNvSpPr/>
          <p:nvPr/>
        </p:nvSpPr>
        <p:spPr>
          <a:xfrm>
            <a:off x="861646" y="1566867"/>
            <a:ext cx="6611816" cy="79826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5BF5F41-9C1D-40A5-9A07-4F2576515316}"/>
              </a:ext>
            </a:extLst>
          </p:cNvPr>
          <p:cNvSpPr txBox="1"/>
          <p:nvPr/>
        </p:nvSpPr>
        <p:spPr>
          <a:xfrm>
            <a:off x="901211" y="1635370"/>
            <a:ext cx="6497517" cy="630942"/>
          </a:xfrm>
          <a:prstGeom prst="rect">
            <a:avLst/>
          </a:prstGeom>
          <a:noFill/>
        </p:spPr>
        <p:txBody>
          <a:bodyPr wrap="square" rtlCol="0">
            <a:spAutoFit/>
          </a:bodyPr>
          <a:lstStyle/>
          <a:p>
            <a:pPr>
              <a:lnSpc>
                <a:spcPts val="2100"/>
              </a:lnSpc>
            </a:pPr>
            <a:r>
              <a:rPr lang="zh-CN" altLang="en-US" sz="1600" b="1" dirty="0"/>
              <a:t>（二）</a:t>
            </a:r>
            <a:r>
              <a:rPr lang="zh-CN" altLang="en-US" sz="1600" dirty="0"/>
              <a:t>通过</a:t>
            </a:r>
            <a:r>
              <a:rPr lang="en-US" altLang="zh-CN" sz="1600" dirty="0"/>
              <a:t>SGBM</a:t>
            </a:r>
            <a:r>
              <a:rPr lang="zh-CN" altLang="en-US" sz="1600" dirty="0"/>
              <a:t>算法生成了目标图像的</a:t>
            </a:r>
            <a:r>
              <a:rPr lang="zh-CN" altLang="en-US" sz="1600" b="1" dirty="0">
                <a:solidFill>
                  <a:srgbClr val="C00000"/>
                </a:solidFill>
              </a:rPr>
              <a:t>深度图</a:t>
            </a:r>
            <a:r>
              <a:rPr lang="zh-CN" altLang="en-US" sz="1600" dirty="0"/>
              <a:t>，与原图对比，检验算法的正确性，并通过参数的调整，在一定程度上优化深度图像。</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11" y="2514310"/>
            <a:ext cx="3377293" cy="357187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943" y="2508792"/>
            <a:ext cx="3371763" cy="3571875"/>
          </a:xfrm>
          <a:prstGeom prst="rect">
            <a:avLst/>
          </a:prstGeom>
        </p:spPr>
      </p:pic>
      <p:pic>
        <p:nvPicPr>
          <p:cNvPr id="9" name="图片 8"/>
          <p:cNvPicPr>
            <a:picLocks noChangeAspect="1"/>
          </p:cNvPicPr>
          <p:nvPr/>
        </p:nvPicPr>
        <p:blipFill>
          <a:blip r:embed="rId5"/>
          <a:stretch>
            <a:fillRect/>
          </a:stretch>
        </p:blipFill>
        <p:spPr>
          <a:xfrm>
            <a:off x="4484342" y="2512722"/>
            <a:ext cx="3371763" cy="3543607"/>
          </a:xfrm>
          <a:prstGeom prst="rect">
            <a:avLst/>
          </a:prstGeom>
        </p:spPr>
      </p:pic>
    </p:spTree>
    <p:extLst>
      <p:ext uri="{BB962C8B-B14F-4D97-AF65-F5344CB8AC3E}">
        <p14:creationId xmlns:p14="http://schemas.microsoft.com/office/powerpoint/2010/main" val="319563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6C5AAF-C0D1-49D3-8A3D-E709E9BE6E2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800" b="1" i="0" u="none" strike="noStrike" kern="1200" cap="none" spc="0" normalizeH="0" baseline="0" noProof="0">
                <a:ln>
                  <a:noFill/>
                </a:ln>
                <a:solidFill>
                  <a:srgbClr val="025483"/>
                </a:solidFill>
                <a:effectLst/>
                <a:uLnTx/>
                <a:uFillTx/>
                <a:latin typeface="Arial"/>
                <a:ea typeface="微软雅黑"/>
                <a:cs typeface="+mn-cs"/>
              </a:rPr>
              <a:t>第 </a:t>
            </a:r>
            <a:fld id="{75168D04-7926-484C-B90B-2D13ABC6EC67}" type="slidenum">
              <a:rPr kumimoji="0" lang="zh-CN" altLang="en-US" sz="800" b="1" i="0" u="none" strike="noStrike" kern="1200" cap="none" spc="0" normalizeH="0" baseline="0" noProof="0" smtClean="0">
                <a:ln>
                  <a:noFill/>
                </a:ln>
                <a:solidFill>
                  <a:srgbClr val="025483"/>
                </a:solidFill>
                <a:effectLst/>
                <a:uLnTx/>
                <a:uFillTx/>
                <a:latin typeface="Arial"/>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r>
              <a:rPr kumimoji="0" lang="zh-CN" altLang="en-US" sz="800" b="1" i="0" u="none" strike="noStrike" kern="1200" cap="none" spc="0" normalizeH="0" baseline="0" noProof="0">
                <a:ln>
                  <a:noFill/>
                </a:ln>
                <a:solidFill>
                  <a:srgbClr val="025483"/>
                </a:solidFill>
                <a:effectLst/>
                <a:uLnTx/>
                <a:uFillTx/>
                <a:latin typeface="Arial"/>
                <a:ea typeface="微软雅黑"/>
                <a:cs typeface="+mn-cs"/>
              </a:rPr>
              <a:t> 页</a:t>
            </a:r>
            <a:endParaRPr kumimoji="0" lang="zh-CN" altLang="en-US" sz="800" b="1" i="0" u="none" strike="noStrike" kern="1200" cap="none" spc="0" normalizeH="0" baseline="0" noProof="0" dirty="0">
              <a:ln>
                <a:noFill/>
              </a:ln>
              <a:solidFill>
                <a:srgbClr val="025483"/>
              </a:solidFill>
              <a:effectLst/>
              <a:uLnTx/>
              <a:uFillTx/>
              <a:latin typeface="Arial"/>
              <a:ea typeface="微软雅黑"/>
              <a:cs typeface="+mn-cs"/>
            </a:endParaRPr>
          </a:p>
        </p:txBody>
      </p:sp>
      <p:sp>
        <p:nvSpPr>
          <p:cNvPr id="4" name="文本占位符 3">
            <a:extLst>
              <a:ext uri="{FF2B5EF4-FFF2-40B4-BE49-F238E27FC236}">
                <a16:creationId xmlns:a16="http://schemas.microsoft.com/office/drawing/2014/main" id="{6F79F5FD-33CB-46FE-9791-3AEBD79487CE}"/>
              </a:ext>
            </a:extLst>
          </p:cNvPr>
          <p:cNvSpPr>
            <a:spLocks noGrp="1"/>
          </p:cNvSpPr>
          <p:nvPr>
            <p:ph type="body" sz="quarter" idx="10"/>
          </p:nvPr>
        </p:nvSpPr>
        <p:spPr/>
        <p:txBody>
          <a:bodyPr/>
          <a:lstStyle/>
          <a:p>
            <a:r>
              <a:rPr lang="zh-CN" altLang="en-US" dirty="0"/>
              <a:t>三、项目进展</a:t>
            </a:r>
          </a:p>
        </p:txBody>
      </p:sp>
      <p:sp>
        <p:nvSpPr>
          <p:cNvPr id="5" name="矩形 4">
            <a:extLst>
              <a:ext uri="{FF2B5EF4-FFF2-40B4-BE49-F238E27FC236}">
                <a16:creationId xmlns:a16="http://schemas.microsoft.com/office/drawing/2014/main" id="{27D13363-339B-4260-AB9C-D61991EBA40D}"/>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6" name="图片 5">
            <a:extLst>
              <a:ext uri="{FF2B5EF4-FFF2-40B4-BE49-F238E27FC236}">
                <a16:creationId xmlns:a16="http://schemas.microsoft.com/office/drawing/2014/main" id="{B6678B0A-17F8-4686-A131-B5C5F380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6203920"/>
            <a:ext cx="3575867" cy="354365"/>
          </a:xfrm>
          <a:prstGeom prst="rect">
            <a:avLst/>
          </a:prstGeom>
        </p:spPr>
      </p:pic>
      <p:pic>
        <p:nvPicPr>
          <p:cNvPr id="7" name="图片 6"/>
          <p:cNvPicPr>
            <a:picLocks noChangeAspect="1"/>
          </p:cNvPicPr>
          <p:nvPr/>
        </p:nvPicPr>
        <p:blipFill>
          <a:blip r:embed="rId3"/>
          <a:stretch>
            <a:fillRect/>
          </a:stretch>
        </p:blipFill>
        <p:spPr>
          <a:xfrm>
            <a:off x="1389355" y="1441466"/>
            <a:ext cx="9163028" cy="4309287"/>
          </a:xfrm>
          <a:prstGeom prst="rect">
            <a:avLst/>
          </a:prstGeom>
        </p:spPr>
      </p:pic>
    </p:spTree>
    <p:extLst>
      <p:ext uri="{BB962C8B-B14F-4D97-AF65-F5344CB8AC3E}">
        <p14:creationId xmlns:p14="http://schemas.microsoft.com/office/powerpoint/2010/main" val="381224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6C5AAF-C0D1-49D3-8A3D-E709E9BE6E23}"/>
              </a:ext>
            </a:extLst>
          </p:cNvPr>
          <p:cNvSpPr>
            <a:spLocks noGrp="1"/>
          </p:cNvSpPr>
          <p:nvPr>
            <p:ph type="sldNum" sz="quarter" idx="4"/>
          </p:nvPr>
        </p:nvSpPr>
        <p:spPr/>
        <p:txBody>
          <a:bodyPr/>
          <a:lstStyle/>
          <a:p>
            <a:r>
              <a:rPr lang="zh-CN" altLang="en-US"/>
              <a:t>第 </a:t>
            </a:r>
            <a:fld id="{75168D04-7926-484C-B90B-2D13ABC6EC67}" type="slidenum">
              <a:rPr lang="zh-CN" altLang="en-US" smtClean="0"/>
              <a:pPr/>
              <a:t>8</a:t>
            </a:fld>
            <a:r>
              <a:rPr lang="zh-CN" altLang="en-US"/>
              <a:t> 页</a:t>
            </a:r>
            <a:endParaRPr lang="zh-CN" altLang="en-US" dirty="0"/>
          </a:p>
        </p:txBody>
      </p:sp>
      <p:sp>
        <p:nvSpPr>
          <p:cNvPr id="4" name="文本占位符 3">
            <a:extLst>
              <a:ext uri="{FF2B5EF4-FFF2-40B4-BE49-F238E27FC236}">
                <a16:creationId xmlns:a16="http://schemas.microsoft.com/office/drawing/2014/main" id="{6F79F5FD-33CB-46FE-9791-3AEBD79487CE}"/>
              </a:ext>
            </a:extLst>
          </p:cNvPr>
          <p:cNvSpPr>
            <a:spLocks noGrp="1"/>
          </p:cNvSpPr>
          <p:nvPr>
            <p:ph type="body" sz="quarter" idx="10"/>
          </p:nvPr>
        </p:nvSpPr>
        <p:spPr/>
        <p:txBody>
          <a:bodyPr/>
          <a:lstStyle/>
          <a:p>
            <a:r>
              <a:rPr lang="zh-CN" altLang="en-US" dirty="0"/>
              <a:t>三、项目进展</a:t>
            </a:r>
          </a:p>
        </p:txBody>
      </p:sp>
      <p:sp>
        <p:nvSpPr>
          <p:cNvPr id="5" name="矩形 4">
            <a:extLst>
              <a:ext uri="{FF2B5EF4-FFF2-40B4-BE49-F238E27FC236}">
                <a16:creationId xmlns:a16="http://schemas.microsoft.com/office/drawing/2014/main" id="{27D13363-339B-4260-AB9C-D61991EBA40D}"/>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6678B0A-17F8-4686-A131-B5C5F380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6203920"/>
            <a:ext cx="3575867" cy="35436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92" y="1323960"/>
            <a:ext cx="3328990" cy="4544291"/>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1960" y="1323960"/>
            <a:ext cx="3328990" cy="4544291"/>
          </a:xfrm>
          <a:prstGeom prst="rect">
            <a:avLst/>
          </a:prstGeom>
        </p:spPr>
      </p:pic>
      <p:pic>
        <p:nvPicPr>
          <p:cNvPr id="3" name="图片 2"/>
          <p:cNvPicPr>
            <a:picLocks noChangeAspect="1"/>
          </p:cNvPicPr>
          <p:nvPr/>
        </p:nvPicPr>
        <p:blipFill>
          <a:blip r:embed="rId5"/>
          <a:stretch>
            <a:fillRect/>
          </a:stretch>
        </p:blipFill>
        <p:spPr>
          <a:xfrm>
            <a:off x="4355576" y="1323960"/>
            <a:ext cx="3328990" cy="4544291"/>
          </a:xfrm>
          <a:prstGeom prst="rect">
            <a:avLst/>
          </a:prstGeom>
        </p:spPr>
      </p:pic>
    </p:spTree>
    <p:extLst>
      <p:ext uri="{BB962C8B-B14F-4D97-AF65-F5344CB8AC3E}">
        <p14:creationId xmlns:p14="http://schemas.microsoft.com/office/powerpoint/2010/main" val="4093123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6C5AAF-C0D1-49D3-8A3D-E709E9BE6E23}"/>
              </a:ext>
            </a:extLst>
          </p:cNvPr>
          <p:cNvSpPr>
            <a:spLocks noGrp="1"/>
          </p:cNvSpPr>
          <p:nvPr>
            <p:ph type="sldNum" sz="quarter" idx="4"/>
          </p:nvPr>
        </p:nvSpPr>
        <p:spPr/>
        <p:txBody>
          <a:bodyPr/>
          <a:lstStyle/>
          <a:p>
            <a:r>
              <a:rPr lang="zh-CN" altLang="en-US"/>
              <a:t>第 </a:t>
            </a:r>
            <a:fld id="{75168D04-7926-484C-B90B-2D13ABC6EC67}" type="slidenum">
              <a:rPr lang="zh-CN" altLang="en-US" smtClean="0"/>
              <a:pPr/>
              <a:t>9</a:t>
            </a:fld>
            <a:r>
              <a:rPr lang="zh-CN" altLang="en-US"/>
              <a:t> 页</a:t>
            </a:r>
            <a:endParaRPr lang="zh-CN" altLang="en-US" dirty="0"/>
          </a:p>
        </p:txBody>
      </p:sp>
      <p:sp>
        <p:nvSpPr>
          <p:cNvPr id="4" name="文本占位符 3">
            <a:extLst>
              <a:ext uri="{FF2B5EF4-FFF2-40B4-BE49-F238E27FC236}">
                <a16:creationId xmlns:a16="http://schemas.microsoft.com/office/drawing/2014/main" id="{6F79F5FD-33CB-46FE-9791-3AEBD79487CE}"/>
              </a:ext>
            </a:extLst>
          </p:cNvPr>
          <p:cNvSpPr>
            <a:spLocks noGrp="1"/>
          </p:cNvSpPr>
          <p:nvPr>
            <p:ph type="body" sz="quarter" idx="10"/>
          </p:nvPr>
        </p:nvSpPr>
        <p:spPr/>
        <p:txBody>
          <a:bodyPr/>
          <a:lstStyle/>
          <a:p>
            <a:r>
              <a:rPr lang="zh-CN" altLang="en-US" dirty="0"/>
              <a:t>三、项目进展</a:t>
            </a:r>
          </a:p>
        </p:txBody>
      </p:sp>
      <p:sp>
        <p:nvSpPr>
          <p:cNvPr id="5" name="矩形 4">
            <a:extLst>
              <a:ext uri="{FF2B5EF4-FFF2-40B4-BE49-F238E27FC236}">
                <a16:creationId xmlns:a16="http://schemas.microsoft.com/office/drawing/2014/main" id="{27D13363-339B-4260-AB9C-D61991EBA40D}"/>
              </a:ext>
            </a:extLst>
          </p:cNvPr>
          <p:cNvSpPr/>
          <p:nvPr/>
        </p:nvSpPr>
        <p:spPr>
          <a:xfrm>
            <a:off x="639192" y="6241745"/>
            <a:ext cx="1500326" cy="3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6678B0A-17F8-4686-A131-B5C5F380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6203920"/>
            <a:ext cx="3575867" cy="354365"/>
          </a:xfrm>
          <a:prstGeom prst="rect">
            <a:avLst/>
          </a:prstGeom>
        </p:spPr>
      </p:pic>
      <p:pic>
        <p:nvPicPr>
          <p:cNvPr id="8" name="图片 7">
            <a:extLst>
              <a:ext uri="{FF2B5EF4-FFF2-40B4-BE49-F238E27FC236}">
                <a16:creationId xmlns:a16="http://schemas.microsoft.com/office/drawing/2014/main" id="{3EA08904-4A4A-431E-96CB-D4838A248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93" y="1706252"/>
            <a:ext cx="5087970" cy="3582185"/>
          </a:xfrm>
          <a:prstGeom prst="rect">
            <a:avLst/>
          </a:prstGeom>
        </p:spPr>
      </p:pic>
      <p:pic>
        <p:nvPicPr>
          <p:cNvPr id="12" name="图片 11">
            <a:extLst>
              <a:ext uri="{FF2B5EF4-FFF2-40B4-BE49-F238E27FC236}">
                <a16:creationId xmlns:a16="http://schemas.microsoft.com/office/drawing/2014/main" id="{6A14F3D7-8A57-45F7-8C16-0E1827016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053" y="1706252"/>
            <a:ext cx="5170806" cy="3582185"/>
          </a:xfrm>
          <a:prstGeom prst="rect">
            <a:avLst/>
          </a:prstGeom>
        </p:spPr>
      </p:pic>
    </p:spTree>
    <p:extLst>
      <p:ext uri="{BB962C8B-B14F-4D97-AF65-F5344CB8AC3E}">
        <p14:creationId xmlns:p14="http://schemas.microsoft.com/office/powerpoint/2010/main" val="2295886894"/>
      </p:ext>
    </p:extLst>
  </p:cSld>
  <p:clrMapOvr>
    <a:masterClrMapping/>
  </p:clrMapOvr>
</p:sld>
</file>

<file path=ppt/theme/theme1.xml><?xml version="1.0" encoding="utf-8"?>
<a:theme xmlns:a="http://schemas.openxmlformats.org/drawingml/2006/main" name="Office 主题​​">
  <a:themeElements>
    <a:clrScheme name="交大蓝">
      <a:dk1>
        <a:sysClr val="windowText" lastClr="000000"/>
      </a:dk1>
      <a:lt1>
        <a:sysClr val="window" lastClr="FFFFFF"/>
      </a:lt1>
      <a:dk2>
        <a:srgbClr val="44546A"/>
      </a:dk2>
      <a:lt2>
        <a:srgbClr val="E7E6E6"/>
      </a:lt2>
      <a:accent1>
        <a:srgbClr val="025483"/>
      </a:accent1>
      <a:accent2>
        <a:srgbClr val="025483"/>
      </a:accent2>
      <a:accent3>
        <a:srgbClr val="025483"/>
      </a:accent3>
      <a:accent4>
        <a:srgbClr val="025483"/>
      </a:accent4>
      <a:accent5>
        <a:srgbClr val="025483"/>
      </a:accent5>
      <a:accent6>
        <a:srgbClr val="025483"/>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852</TotalTime>
  <Words>418</Words>
  <Application>Microsoft Office PowerPoint</Application>
  <PresentationFormat>宽屏</PresentationFormat>
  <Paragraphs>68</Paragraphs>
  <Slides>13</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等线</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Bobbie Lee</dc:creator>
  <cp:lastModifiedBy>penghui li</cp:lastModifiedBy>
  <cp:revision>85</cp:revision>
  <dcterms:created xsi:type="dcterms:W3CDTF">2016-10-21T05:28:12Z</dcterms:created>
  <dcterms:modified xsi:type="dcterms:W3CDTF">2019-05-06T15:32:37Z</dcterms:modified>
</cp:coreProperties>
</file>